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38"/>
  </p:handoutMasterIdLst>
  <p:sldIdLst>
    <p:sldId id="455" r:id="rId2"/>
    <p:sldId id="648" r:id="rId3"/>
    <p:sldId id="486" r:id="rId4"/>
    <p:sldId id="485" r:id="rId5"/>
    <p:sldId id="489" r:id="rId6"/>
    <p:sldId id="490" r:id="rId7"/>
    <p:sldId id="497" r:id="rId8"/>
    <p:sldId id="500" r:id="rId9"/>
    <p:sldId id="646" r:id="rId10"/>
    <p:sldId id="492" r:id="rId11"/>
    <p:sldId id="493" r:id="rId12"/>
    <p:sldId id="494" r:id="rId13"/>
    <p:sldId id="503" r:id="rId14"/>
    <p:sldId id="647" r:id="rId15"/>
    <p:sldId id="495" r:id="rId16"/>
    <p:sldId id="505" r:id="rId17"/>
    <p:sldId id="643" r:id="rId18"/>
    <p:sldId id="496" r:id="rId19"/>
    <p:sldId id="487" r:id="rId20"/>
    <p:sldId id="508" r:id="rId21"/>
    <p:sldId id="517" r:id="rId22"/>
    <p:sldId id="627" r:id="rId23"/>
    <p:sldId id="638" r:id="rId24"/>
    <p:sldId id="509" r:id="rId25"/>
    <p:sldId id="628" r:id="rId26"/>
    <p:sldId id="629" r:id="rId27"/>
    <p:sldId id="630" r:id="rId28"/>
    <p:sldId id="631" r:id="rId29"/>
    <p:sldId id="632" r:id="rId30"/>
    <p:sldId id="633" r:id="rId31"/>
    <p:sldId id="634" r:id="rId32"/>
    <p:sldId id="639" r:id="rId33"/>
    <p:sldId id="640" r:id="rId34"/>
    <p:sldId id="641" r:id="rId35"/>
    <p:sldId id="642" r:id="rId36"/>
    <p:sldId id="499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93"/>
    <a:srgbClr val="C96828"/>
    <a:srgbClr val="FFFFFF"/>
    <a:srgbClr val="FF0000"/>
    <a:srgbClr val="92D050"/>
    <a:srgbClr val="FFC9C9"/>
    <a:srgbClr val="6DD9FF"/>
    <a:srgbClr val="C00000"/>
    <a:srgbClr val="000000"/>
    <a:srgbClr val="EDE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47CE7C-AB0C-1EFA-0C2B-19E434F221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A0085-1798-FEE2-9765-08F787FFDF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9279F-C9A8-439E-B76B-E368D2AD414D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2C2D0-70FE-1227-8BFA-DEF74835D1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413A2-3550-3C62-C8CB-8B585A2379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3ADFA-744E-4EA7-B991-D1FABEA08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30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A64F05-4BD1-4B3B-ACCA-EDFC2A78FE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40772" y="0"/>
            <a:ext cx="12600952" cy="685559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73CF920-28A1-01F3-CF43-64F84BCF7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2565886-4048-9F1B-6A37-33D852BD63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303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35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57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93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73130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4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0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57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/>
          <a:lstStyle/>
          <a:p>
            <a:fld id="{C058EA7B-37EA-4343-BAA1-222C6AE3037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/>
          <a:lstStyle/>
          <a:p>
            <a:fld id="{BB8CF41E-CD4C-42AF-8875-B473CE725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27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04D46C-11A6-6CC5-867F-E8A208266838}"/>
              </a:ext>
            </a:extLst>
          </p:cNvPr>
          <p:cNvSpPr/>
          <p:nvPr userDrawn="1"/>
        </p:nvSpPr>
        <p:spPr>
          <a:xfrm>
            <a:off x="10004212" y="5195147"/>
            <a:ext cx="2192359" cy="16628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7E2161E-6FFD-4C70-C6DE-33495BB86A2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87893"/>
            <a:ext cx="12192000" cy="107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69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YouTube Sans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YouTube Sans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YouTube Sans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YouTube Sans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YouTube Sans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YouTube Sans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79C3-BA73-0DC1-F876-984A2BBC6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/>
          <a:lstStyle/>
          <a:p>
            <a:pPr algn="ctr"/>
            <a:r>
              <a:rPr lang="uk-UA" b="1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ouTube Sans"/>
              </a:rPr>
              <a:t>Графічний процесор</a:t>
            </a:r>
            <a:r>
              <a:rPr lang="en-US" b="1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ouTube Sans"/>
              </a:rPr>
              <a:t>: </a:t>
            </a:r>
            <a:r>
              <a:rPr lang="uk-UA" b="1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YouTube Sans"/>
              </a:rPr>
              <a:t>Пояснено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1BCB5-1AC5-B234-4E06-1D21BAB94AE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261872" y="4800600"/>
            <a:ext cx="9418320" cy="169164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6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10599388" cy="1325562"/>
          </a:xfrm>
        </p:spPr>
        <p:txBody>
          <a:bodyPr/>
          <a:lstStyle/>
          <a:p>
            <a:r>
              <a:rPr lang="uk-UA" dirty="0"/>
              <a:t>Життя трикутника</a:t>
            </a:r>
            <a:r>
              <a:rPr lang="en-US" dirty="0"/>
              <a:t> – </a:t>
            </a:r>
            <a:r>
              <a:rPr lang="uk-UA" dirty="0"/>
              <a:t>Пост-обробка вершин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809481" cy="4351337"/>
          </a:xfrm>
        </p:spPr>
        <p:txBody>
          <a:bodyPr/>
          <a:lstStyle/>
          <a:p>
            <a:r>
              <a:rPr lang="uk-UA" dirty="0"/>
              <a:t>Тепер наші вершини перетворенні, і ми їх беремо до наступної стадії яка називається </a:t>
            </a:r>
            <a:r>
              <a:rPr lang="uk-UA" b="1" dirty="0"/>
              <a:t>Пост-Обробка Вершин</a:t>
            </a:r>
            <a:r>
              <a:rPr lang="en-US" b="1" dirty="0"/>
              <a:t>/Vertex Post-Processing </a:t>
            </a:r>
            <a:endParaRPr lang="uk-UA" b="1" dirty="0"/>
          </a:p>
          <a:p>
            <a:r>
              <a:rPr lang="uk-UA" dirty="0"/>
              <a:t>У цій стадії, ми будуємо трикутники з вершин, відсікаємо ці трикутники від піраміди огляду, та проєктуємо їх (ділимо на </a:t>
            </a:r>
            <a:r>
              <a:rPr lang="en-US" dirty="0"/>
              <a:t>w)</a:t>
            </a:r>
            <a:endParaRPr lang="uk-UA" dirty="0"/>
          </a:p>
          <a:p>
            <a:r>
              <a:rPr lang="uk-UA" dirty="0"/>
              <a:t>Графічний процесор все тут автоматично обробляє для нас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D047C3E-DF51-251E-42E7-51C050B7B842}"/>
              </a:ext>
            </a:extLst>
          </p:cNvPr>
          <p:cNvSpPr/>
          <p:nvPr/>
        </p:nvSpPr>
        <p:spPr>
          <a:xfrm>
            <a:off x="8218235" y="2367962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974CC9D-CFE1-A9AC-4CAA-4C0C58F0D3B5}"/>
              </a:ext>
            </a:extLst>
          </p:cNvPr>
          <p:cNvSpPr/>
          <p:nvPr/>
        </p:nvSpPr>
        <p:spPr>
          <a:xfrm>
            <a:off x="8676826" y="263020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5128B7A-0CF9-19B9-C6B9-0A4EC2138A30}"/>
              </a:ext>
            </a:extLst>
          </p:cNvPr>
          <p:cNvSpPr/>
          <p:nvPr/>
        </p:nvSpPr>
        <p:spPr>
          <a:xfrm>
            <a:off x="9097557" y="3135650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EB59BE1-01B0-2BEC-D2AA-37D380D919C3}"/>
              </a:ext>
            </a:extLst>
          </p:cNvPr>
          <p:cNvSpPr/>
          <p:nvPr/>
        </p:nvSpPr>
        <p:spPr>
          <a:xfrm>
            <a:off x="7646993" y="2821283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C5540B1-AAFB-CABA-73C9-A1C0CF6ED83C}"/>
              </a:ext>
            </a:extLst>
          </p:cNvPr>
          <p:cNvSpPr/>
          <p:nvPr/>
        </p:nvSpPr>
        <p:spPr>
          <a:xfrm>
            <a:off x="8211740" y="3429388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3388FB7-3379-D653-6CEC-8DB58524BC04}"/>
              </a:ext>
            </a:extLst>
          </p:cNvPr>
          <p:cNvSpPr/>
          <p:nvPr/>
        </p:nvSpPr>
        <p:spPr>
          <a:xfrm>
            <a:off x="8162652" y="4264004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CB9E91-A94A-2F24-13F1-7714CA27AC92}"/>
              </a:ext>
            </a:extLst>
          </p:cNvPr>
          <p:cNvSpPr/>
          <p:nvPr/>
        </p:nvSpPr>
        <p:spPr>
          <a:xfrm>
            <a:off x="8996860" y="4008159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38A913-DA19-3CF1-14DD-CA6035A0BFA8}"/>
              </a:ext>
            </a:extLst>
          </p:cNvPr>
          <p:cNvSpPr/>
          <p:nvPr/>
        </p:nvSpPr>
        <p:spPr>
          <a:xfrm>
            <a:off x="8335627" y="265114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5B72BE-4174-D834-13B9-2AB9E3482530}"/>
              </a:ext>
            </a:extLst>
          </p:cNvPr>
          <p:cNvSpPr/>
          <p:nvPr/>
        </p:nvSpPr>
        <p:spPr>
          <a:xfrm>
            <a:off x="8512377" y="393896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12B4688-5F0F-00DF-D9BF-24C179197FD8}"/>
              </a:ext>
            </a:extLst>
          </p:cNvPr>
          <p:cNvCxnSpPr>
            <a:cxnSpLocks/>
            <a:stCxn id="38" idx="6"/>
            <a:endCxn id="36" idx="3"/>
          </p:cNvCxnSpPr>
          <p:nvPr/>
        </p:nvCxnSpPr>
        <p:spPr>
          <a:xfrm>
            <a:off x="8648565" y="4009491"/>
            <a:ext cx="368239" cy="1190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B6C7898-75FD-BB29-366B-BE4A2E749977}"/>
              </a:ext>
            </a:extLst>
          </p:cNvPr>
          <p:cNvCxnSpPr>
            <a:cxnSpLocks/>
            <a:stCxn id="36" idx="0"/>
            <a:endCxn id="32" idx="4"/>
          </p:cNvCxnSpPr>
          <p:nvPr/>
        </p:nvCxnSpPr>
        <p:spPr>
          <a:xfrm flipV="1">
            <a:off x="9064954" y="3276701"/>
            <a:ext cx="100697" cy="7314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B743879-5605-1F5B-A4CF-5DFACA39FA98}"/>
              </a:ext>
            </a:extLst>
          </p:cNvPr>
          <p:cNvCxnSpPr>
            <a:cxnSpLocks/>
            <a:stCxn id="31" idx="5"/>
            <a:endCxn id="32" idx="0"/>
          </p:cNvCxnSpPr>
          <p:nvPr/>
        </p:nvCxnSpPr>
        <p:spPr>
          <a:xfrm>
            <a:off x="8793070" y="2750600"/>
            <a:ext cx="372581" cy="3850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216D63F-ADA4-AE00-A0B2-B4530D2FE0E6}"/>
              </a:ext>
            </a:extLst>
          </p:cNvPr>
          <p:cNvCxnSpPr>
            <a:cxnSpLocks/>
            <a:stCxn id="37" idx="6"/>
            <a:endCxn id="31" idx="2"/>
          </p:cNvCxnSpPr>
          <p:nvPr/>
        </p:nvCxnSpPr>
        <p:spPr>
          <a:xfrm flipV="1">
            <a:off x="8471815" y="2700731"/>
            <a:ext cx="205011" cy="209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18F2F2A-4A0E-AF9B-605F-B43768AD7D7A}"/>
              </a:ext>
            </a:extLst>
          </p:cNvPr>
          <p:cNvCxnSpPr>
            <a:cxnSpLocks/>
            <a:stCxn id="37" idx="5"/>
            <a:endCxn id="32" idx="1"/>
          </p:cNvCxnSpPr>
          <p:nvPr/>
        </p:nvCxnSpPr>
        <p:spPr>
          <a:xfrm>
            <a:off x="8451871" y="2771540"/>
            <a:ext cx="665630" cy="38476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FDE20D1-559D-0352-06D0-A97D9DC1AE8F}"/>
              </a:ext>
            </a:extLst>
          </p:cNvPr>
          <p:cNvCxnSpPr>
            <a:cxnSpLocks/>
            <a:stCxn id="30" idx="6"/>
            <a:endCxn id="31" idx="1"/>
          </p:cNvCxnSpPr>
          <p:nvPr/>
        </p:nvCxnSpPr>
        <p:spPr>
          <a:xfrm>
            <a:off x="8354423" y="2438488"/>
            <a:ext cx="342347" cy="2123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828D6DB-532E-56AB-0B29-46352330BD8A}"/>
              </a:ext>
            </a:extLst>
          </p:cNvPr>
          <p:cNvCxnSpPr>
            <a:cxnSpLocks/>
            <a:stCxn id="30" idx="3"/>
            <a:endCxn id="33" idx="7"/>
          </p:cNvCxnSpPr>
          <p:nvPr/>
        </p:nvCxnSpPr>
        <p:spPr>
          <a:xfrm flipH="1">
            <a:off x="7763237" y="2488357"/>
            <a:ext cx="474942" cy="35358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B1B7B04-D4D1-2F69-1DB4-A0D35B74752D}"/>
              </a:ext>
            </a:extLst>
          </p:cNvPr>
          <p:cNvCxnSpPr>
            <a:cxnSpLocks/>
            <a:stCxn id="30" idx="5"/>
            <a:endCxn id="37" idx="1"/>
          </p:cNvCxnSpPr>
          <p:nvPr/>
        </p:nvCxnSpPr>
        <p:spPr>
          <a:xfrm>
            <a:off x="8334479" y="2488357"/>
            <a:ext cx="21092" cy="1834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5B7E535-FE1D-C11D-BB58-17EB547562AC}"/>
              </a:ext>
            </a:extLst>
          </p:cNvPr>
          <p:cNvCxnSpPr>
            <a:cxnSpLocks/>
            <a:stCxn id="33" idx="6"/>
            <a:endCxn id="37" idx="2"/>
          </p:cNvCxnSpPr>
          <p:nvPr/>
        </p:nvCxnSpPr>
        <p:spPr>
          <a:xfrm flipV="1">
            <a:off x="7783181" y="2721671"/>
            <a:ext cx="552446" cy="1701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931EF41-9A01-25E7-6A6F-5FD5B85765BC}"/>
              </a:ext>
            </a:extLst>
          </p:cNvPr>
          <p:cNvCxnSpPr>
            <a:cxnSpLocks/>
            <a:stCxn id="34" idx="7"/>
            <a:endCxn id="37" idx="3"/>
          </p:cNvCxnSpPr>
          <p:nvPr/>
        </p:nvCxnSpPr>
        <p:spPr>
          <a:xfrm flipV="1">
            <a:off x="8327984" y="2771540"/>
            <a:ext cx="27587" cy="6785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62B4F37-E6BA-DE97-5FFE-328A1B9B3CC0}"/>
              </a:ext>
            </a:extLst>
          </p:cNvPr>
          <p:cNvCxnSpPr>
            <a:cxnSpLocks/>
            <a:stCxn id="33" idx="5"/>
            <a:endCxn id="34" idx="1"/>
          </p:cNvCxnSpPr>
          <p:nvPr/>
        </p:nvCxnSpPr>
        <p:spPr>
          <a:xfrm>
            <a:off x="7763237" y="2941678"/>
            <a:ext cx="468447" cy="50836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1D0A7D1-E355-F3EE-F7D7-881004BFF2A2}"/>
              </a:ext>
            </a:extLst>
          </p:cNvPr>
          <p:cNvCxnSpPr>
            <a:cxnSpLocks/>
            <a:stCxn id="34" idx="6"/>
            <a:endCxn id="32" idx="3"/>
          </p:cNvCxnSpPr>
          <p:nvPr/>
        </p:nvCxnSpPr>
        <p:spPr>
          <a:xfrm flipV="1">
            <a:off x="8347928" y="3256045"/>
            <a:ext cx="769573" cy="2438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3FD56BC-BDA6-AC27-2E92-262AF798761E}"/>
              </a:ext>
            </a:extLst>
          </p:cNvPr>
          <p:cNvCxnSpPr>
            <a:cxnSpLocks/>
            <a:stCxn id="34" idx="6"/>
            <a:endCxn id="36" idx="1"/>
          </p:cNvCxnSpPr>
          <p:nvPr/>
        </p:nvCxnSpPr>
        <p:spPr>
          <a:xfrm>
            <a:off x="8347928" y="3499914"/>
            <a:ext cx="668876" cy="52890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C206C98-F42F-CF15-0B61-DF68B15B08B1}"/>
              </a:ext>
            </a:extLst>
          </p:cNvPr>
          <p:cNvCxnSpPr>
            <a:cxnSpLocks/>
            <a:stCxn id="35" idx="7"/>
            <a:endCxn id="38" idx="3"/>
          </p:cNvCxnSpPr>
          <p:nvPr/>
        </p:nvCxnSpPr>
        <p:spPr>
          <a:xfrm flipV="1">
            <a:off x="8278896" y="4059360"/>
            <a:ext cx="253425" cy="225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842F805-16A8-1281-B7FC-11E4AD11B469}"/>
              </a:ext>
            </a:extLst>
          </p:cNvPr>
          <p:cNvCxnSpPr>
            <a:cxnSpLocks/>
            <a:stCxn id="34" idx="4"/>
            <a:endCxn id="35" idx="0"/>
          </p:cNvCxnSpPr>
          <p:nvPr/>
        </p:nvCxnSpPr>
        <p:spPr>
          <a:xfrm flipH="1">
            <a:off x="8230746" y="3570439"/>
            <a:ext cx="49088" cy="6935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A0FB0A5-D57F-3259-3CC2-4FCF2715BE36}"/>
              </a:ext>
            </a:extLst>
          </p:cNvPr>
          <p:cNvCxnSpPr>
            <a:cxnSpLocks/>
            <a:stCxn id="34" idx="5"/>
            <a:endCxn id="38" idx="1"/>
          </p:cNvCxnSpPr>
          <p:nvPr/>
        </p:nvCxnSpPr>
        <p:spPr>
          <a:xfrm>
            <a:off x="8327984" y="3549783"/>
            <a:ext cx="204337" cy="4098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B67FE31-F7E5-C5B8-B7C6-02BFB7F792F6}"/>
              </a:ext>
            </a:extLst>
          </p:cNvPr>
          <p:cNvCxnSpPr>
            <a:cxnSpLocks/>
            <a:stCxn id="33" idx="4"/>
            <a:endCxn id="35" idx="1"/>
          </p:cNvCxnSpPr>
          <p:nvPr/>
        </p:nvCxnSpPr>
        <p:spPr>
          <a:xfrm>
            <a:off x="7715087" y="2962334"/>
            <a:ext cx="467509" cy="132232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17261495-22C8-4BFD-03DC-9F2CA1CE4532}"/>
              </a:ext>
            </a:extLst>
          </p:cNvPr>
          <p:cNvSpPr/>
          <p:nvPr/>
        </p:nvSpPr>
        <p:spPr>
          <a:xfrm>
            <a:off x="6907129" y="3135650"/>
            <a:ext cx="726932" cy="41212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61F57BE-2EB1-832A-78CC-22E35BDAFB5A}"/>
              </a:ext>
            </a:extLst>
          </p:cNvPr>
          <p:cNvCxnSpPr/>
          <p:nvPr/>
        </p:nvCxnSpPr>
        <p:spPr>
          <a:xfrm flipH="1">
            <a:off x="8715229" y="2060642"/>
            <a:ext cx="275691" cy="27367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586016A9-11EF-6A26-695E-24849AE1A6C3}"/>
              </a:ext>
            </a:extLst>
          </p:cNvPr>
          <p:cNvSpPr/>
          <p:nvPr/>
        </p:nvSpPr>
        <p:spPr>
          <a:xfrm>
            <a:off x="5692951" y="2388618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56B4AE93-FA41-451C-F681-CE524BEB14D4}"/>
              </a:ext>
            </a:extLst>
          </p:cNvPr>
          <p:cNvSpPr/>
          <p:nvPr/>
        </p:nvSpPr>
        <p:spPr>
          <a:xfrm>
            <a:off x="6151542" y="265086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E91F041B-0A03-938D-524B-149A623402B3}"/>
              </a:ext>
            </a:extLst>
          </p:cNvPr>
          <p:cNvSpPr/>
          <p:nvPr/>
        </p:nvSpPr>
        <p:spPr>
          <a:xfrm>
            <a:off x="6572273" y="315630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672E068E-F983-8AA8-2BA7-2154C1639AF4}"/>
              </a:ext>
            </a:extLst>
          </p:cNvPr>
          <p:cNvSpPr/>
          <p:nvPr/>
        </p:nvSpPr>
        <p:spPr>
          <a:xfrm>
            <a:off x="5121709" y="2841939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00A6DFBA-7CD4-2768-7DF3-85830C53B086}"/>
              </a:ext>
            </a:extLst>
          </p:cNvPr>
          <p:cNvSpPr/>
          <p:nvPr/>
        </p:nvSpPr>
        <p:spPr>
          <a:xfrm>
            <a:off x="5686456" y="3450044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D172D876-7B46-252D-245E-CAD51F432C94}"/>
              </a:ext>
            </a:extLst>
          </p:cNvPr>
          <p:cNvSpPr/>
          <p:nvPr/>
        </p:nvSpPr>
        <p:spPr>
          <a:xfrm>
            <a:off x="5637368" y="4284660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92AB78C1-10BB-C151-111F-DAFE6D2E34BE}"/>
              </a:ext>
            </a:extLst>
          </p:cNvPr>
          <p:cNvSpPr/>
          <p:nvPr/>
        </p:nvSpPr>
        <p:spPr>
          <a:xfrm>
            <a:off x="6471576" y="402881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07597B70-CE4D-A1A8-68FA-C5AA43DE568D}"/>
              </a:ext>
            </a:extLst>
          </p:cNvPr>
          <p:cNvSpPr/>
          <p:nvPr/>
        </p:nvSpPr>
        <p:spPr>
          <a:xfrm>
            <a:off x="5810343" y="267180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2576F009-3E04-63CF-4FD4-A15C1041D22B}"/>
              </a:ext>
            </a:extLst>
          </p:cNvPr>
          <p:cNvSpPr/>
          <p:nvPr/>
        </p:nvSpPr>
        <p:spPr>
          <a:xfrm>
            <a:off x="5987093" y="395962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9CB04008-DAE0-18B0-71C2-1E48F2C1E5F0}"/>
              </a:ext>
            </a:extLst>
          </p:cNvPr>
          <p:cNvSpPr/>
          <p:nvPr/>
        </p:nvSpPr>
        <p:spPr>
          <a:xfrm>
            <a:off x="10739177" y="2359433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D81DDAB-0454-9EBE-40E2-B9B5DF638509}"/>
              </a:ext>
            </a:extLst>
          </p:cNvPr>
          <p:cNvSpPr/>
          <p:nvPr/>
        </p:nvSpPr>
        <p:spPr>
          <a:xfrm>
            <a:off x="11197768" y="262167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EA19527-F5E7-02A5-7382-89B1F62D6788}"/>
              </a:ext>
            </a:extLst>
          </p:cNvPr>
          <p:cNvSpPr/>
          <p:nvPr/>
        </p:nvSpPr>
        <p:spPr>
          <a:xfrm>
            <a:off x="10167935" y="2812754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31FD3596-B11A-8FE3-9A77-B22C58FC42FA}"/>
              </a:ext>
            </a:extLst>
          </p:cNvPr>
          <p:cNvSpPr/>
          <p:nvPr/>
        </p:nvSpPr>
        <p:spPr>
          <a:xfrm>
            <a:off x="10732682" y="3420859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DF76F13A-EB61-A17F-EDB9-4C1CB529B105}"/>
              </a:ext>
            </a:extLst>
          </p:cNvPr>
          <p:cNvSpPr/>
          <p:nvPr/>
        </p:nvSpPr>
        <p:spPr>
          <a:xfrm>
            <a:off x="10683594" y="425547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11C39733-5686-0B1C-0A8E-5524EF51B58B}"/>
              </a:ext>
            </a:extLst>
          </p:cNvPr>
          <p:cNvSpPr/>
          <p:nvPr/>
        </p:nvSpPr>
        <p:spPr>
          <a:xfrm>
            <a:off x="10856569" y="264261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897CA09D-4BC2-FC7C-CED9-0CBFD5324129}"/>
              </a:ext>
            </a:extLst>
          </p:cNvPr>
          <p:cNvSpPr/>
          <p:nvPr/>
        </p:nvSpPr>
        <p:spPr>
          <a:xfrm>
            <a:off x="11033319" y="393043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E5E6D4B5-F6C2-5C2E-7119-2BCDAA5C7BD0}"/>
              </a:ext>
            </a:extLst>
          </p:cNvPr>
          <p:cNvCxnSpPr>
            <a:cxnSpLocks/>
            <a:stCxn id="155" idx="6"/>
            <a:endCxn id="178" idx="3"/>
          </p:cNvCxnSpPr>
          <p:nvPr/>
        </p:nvCxnSpPr>
        <p:spPr>
          <a:xfrm flipV="1">
            <a:off x="11169507" y="3902045"/>
            <a:ext cx="116299" cy="989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6FE2AA6D-A047-FE09-F73D-F42AA5459A54}"/>
              </a:ext>
            </a:extLst>
          </p:cNvPr>
          <p:cNvCxnSpPr>
            <a:cxnSpLocks/>
            <a:stCxn id="148" idx="5"/>
            <a:endCxn id="175" idx="1"/>
          </p:cNvCxnSpPr>
          <p:nvPr/>
        </p:nvCxnSpPr>
        <p:spPr>
          <a:xfrm>
            <a:off x="11314012" y="2742071"/>
            <a:ext cx="81655" cy="913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758E9343-30BD-0347-422E-B1A497131F52}"/>
              </a:ext>
            </a:extLst>
          </p:cNvPr>
          <p:cNvCxnSpPr>
            <a:cxnSpLocks/>
            <a:stCxn id="154" idx="6"/>
            <a:endCxn id="148" idx="2"/>
          </p:cNvCxnSpPr>
          <p:nvPr/>
        </p:nvCxnSpPr>
        <p:spPr>
          <a:xfrm flipV="1">
            <a:off x="10992757" y="2692202"/>
            <a:ext cx="205011" cy="209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61EFD298-894A-2FC4-9CFB-7F45DB4AFF4F}"/>
              </a:ext>
            </a:extLst>
          </p:cNvPr>
          <p:cNvCxnSpPr>
            <a:cxnSpLocks/>
            <a:stCxn id="154" idx="5"/>
            <a:endCxn id="176" idx="1"/>
          </p:cNvCxnSpPr>
          <p:nvPr/>
        </p:nvCxnSpPr>
        <p:spPr>
          <a:xfrm>
            <a:off x="10972813" y="2763011"/>
            <a:ext cx="386141" cy="2160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E2E9438B-2FA6-D7A7-4568-17CA3B22CB06}"/>
              </a:ext>
            </a:extLst>
          </p:cNvPr>
          <p:cNvCxnSpPr>
            <a:cxnSpLocks/>
            <a:stCxn id="147" idx="6"/>
            <a:endCxn id="148" idx="1"/>
          </p:cNvCxnSpPr>
          <p:nvPr/>
        </p:nvCxnSpPr>
        <p:spPr>
          <a:xfrm>
            <a:off x="10875365" y="2429959"/>
            <a:ext cx="342347" cy="2123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9A95BED-5E1A-E7BB-6C36-A1C8848A0E51}"/>
              </a:ext>
            </a:extLst>
          </p:cNvPr>
          <p:cNvCxnSpPr>
            <a:cxnSpLocks/>
            <a:stCxn id="147" idx="3"/>
            <a:endCxn id="150" idx="7"/>
          </p:cNvCxnSpPr>
          <p:nvPr/>
        </p:nvCxnSpPr>
        <p:spPr>
          <a:xfrm flipH="1">
            <a:off x="10284179" y="2479828"/>
            <a:ext cx="474942" cy="35358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6F342958-89FA-5458-CB91-A327E22B4753}"/>
              </a:ext>
            </a:extLst>
          </p:cNvPr>
          <p:cNvCxnSpPr>
            <a:cxnSpLocks/>
            <a:stCxn id="147" idx="5"/>
            <a:endCxn id="154" idx="1"/>
          </p:cNvCxnSpPr>
          <p:nvPr/>
        </p:nvCxnSpPr>
        <p:spPr>
          <a:xfrm>
            <a:off x="10855421" y="2479828"/>
            <a:ext cx="21092" cy="1834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5061090E-BD1E-2FB2-936D-42B677EB2BAC}"/>
              </a:ext>
            </a:extLst>
          </p:cNvPr>
          <p:cNvCxnSpPr>
            <a:cxnSpLocks/>
            <a:stCxn id="150" idx="6"/>
            <a:endCxn id="154" idx="2"/>
          </p:cNvCxnSpPr>
          <p:nvPr/>
        </p:nvCxnSpPr>
        <p:spPr>
          <a:xfrm flipV="1">
            <a:off x="10304123" y="2713142"/>
            <a:ext cx="552446" cy="1701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DAA06D3F-8707-453D-8DAA-40AE45EAE6C5}"/>
              </a:ext>
            </a:extLst>
          </p:cNvPr>
          <p:cNvCxnSpPr>
            <a:cxnSpLocks/>
            <a:stCxn id="151" idx="7"/>
            <a:endCxn id="154" idx="3"/>
          </p:cNvCxnSpPr>
          <p:nvPr/>
        </p:nvCxnSpPr>
        <p:spPr>
          <a:xfrm flipV="1">
            <a:off x="10848926" y="2763011"/>
            <a:ext cx="27587" cy="6785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B49235C7-5AA2-287A-A96C-65474633A0EA}"/>
              </a:ext>
            </a:extLst>
          </p:cNvPr>
          <p:cNvCxnSpPr>
            <a:cxnSpLocks/>
            <a:stCxn id="150" idx="5"/>
            <a:endCxn id="151" idx="1"/>
          </p:cNvCxnSpPr>
          <p:nvPr/>
        </p:nvCxnSpPr>
        <p:spPr>
          <a:xfrm>
            <a:off x="10284179" y="2933149"/>
            <a:ext cx="468447" cy="50836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5503FEBB-BF39-BBA4-716B-99D4452A6D6D}"/>
              </a:ext>
            </a:extLst>
          </p:cNvPr>
          <p:cNvCxnSpPr>
            <a:cxnSpLocks/>
            <a:stCxn id="151" idx="6"/>
            <a:endCxn id="177" idx="2"/>
          </p:cNvCxnSpPr>
          <p:nvPr/>
        </p:nvCxnSpPr>
        <p:spPr>
          <a:xfrm flipV="1">
            <a:off x="10868870" y="3337402"/>
            <a:ext cx="451905" cy="1539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49B65D4-6626-097D-C7E1-CDFAB49960BF}"/>
              </a:ext>
            </a:extLst>
          </p:cNvPr>
          <p:cNvCxnSpPr>
            <a:cxnSpLocks/>
            <a:stCxn id="151" idx="6"/>
            <a:endCxn id="178" idx="1"/>
          </p:cNvCxnSpPr>
          <p:nvPr/>
        </p:nvCxnSpPr>
        <p:spPr>
          <a:xfrm>
            <a:off x="10868870" y="3491385"/>
            <a:ext cx="416936" cy="3109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A00ED2FC-C6B6-28CD-0FB7-06366191EB82}"/>
              </a:ext>
            </a:extLst>
          </p:cNvPr>
          <p:cNvCxnSpPr>
            <a:cxnSpLocks/>
            <a:stCxn id="152" idx="7"/>
            <a:endCxn id="155" idx="3"/>
          </p:cNvCxnSpPr>
          <p:nvPr/>
        </p:nvCxnSpPr>
        <p:spPr>
          <a:xfrm flipV="1">
            <a:off x="10799838" y="4050831"/>
            <a:ext cx="253425" cy="225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3A891905-C5A7-FC58-A99E-720D0374F1EA}"/>
              </a:ext>
            </a:extLst>
          </p:cNvPr>
          <p:cNvCxnSpPr>
            <a:cxnSpLocks/>
            <a:stCxn id="151" idx="4"/>
            <a:endCxn id="152" idx="0"/>
          </p:cNvCxnSpPr>
          <p:nvPr/>
        </p:nvCxnSpPr>
        <p:spPr>
          <a:xfrm flipH="1">
            <a:off x="10751688" y="3561910"/>
            <a:ext cx="49088" cy="6935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2E52CA31-62C3-9F2F-8413-6BA2DFA829D6}"/>
              </a:ext>
            </a:extLst>
          </p:cNvPr>
          <p:cNvCxnSpPr>
            <a:cxnSpLocks/>
            <a:stCxn id="151" idx="5"/>
            <a:endCxn id="155" idx="1"/>
          </p:cNvCxnSpPr>
          <p:nvPr/>
        </p:nvCxnSpPr>
        <p:spPr>
          <a:xfrm>
            <a:off x="10848926" y="3541254"/>
            <a:ext cx="204337" cy="4098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BEF3562A-587B-A372-C242-3C2F79074A3C}"/>
              </a:ext>
            </a:extLst>
          </p:cNvPr>
          <p:cNvCxnSpPr>
            <a:cxnSpLocks/>
            <a:stCxn id="150" idx="4"/>
            <a:endCxn id="152" idx="1"/>
          </p:cNvCxnSpPr>
          <p:nvPr/>
        </p:nvCxnSpPr>
        <p:spPr>
          <a:xfrm>
            <a:off x="10236029" y="2953805"/>
            <a:ext cx="467509" cy="132232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Arrow: Right 172">
            <a:extLst>
              <a:ext uri="{FF2B5EF4-FFF2-40B4-BE49-F238E27FC236}">
                <a16:creationId xmlns:a16="http://schemas.microsoft.com/office/drawing/2014/main" id="{98E5E20D-078E-4D7D-49AC-D9206795737C}"/>
              </a:ext>
            </a:extLst>
          </p:cNvPr>
          <p:cNvSpPr/>
          <p:nvPr/>
        </p:nvSpPr>
        <p:spPr>
          <a:xfrm>
            <a:off x="9428071" y="3127121"/>
            <a:ext cx="726932" cy="41212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7082BAAE-4014-5C8C-FD4F-8786AB82EA05}"/>
              </a:ext>
            </a:extLst>
          </p:cNvPr>
          <p:cNvCxnSpPr/>
          <p:nvPr/>
        </p:nvCxnSpPr>
        <p:spPr>
          <a:xfrm flipH="1">
            <a:off x="11236171" y="2052113"/>
            <a:ext cx="275691" cy="273671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Oval 174">
            <a:extLst>
              <a:ext uri="{FF2B5EF4-FFF2-40B4-BE49-F238E27FC236}">
                <a16:creationId xmlns:a16="http://schemas.microsoft.com/office/drawing/2014/main" id="{BA0AF5EF-E95A-99EC-7184-33F8DF7BEE8C}"/>
              </a:ext>
            </a:extLst>
          </p:cNvPr>
          <p:cNvSpPr/>
          <p:nvPr/>
        </p:nvSpPr>
        <p:spPr>
          <a:xfrm>
            <a:off x="11375723" y="2812753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6FBBB2E5-C944-19CD-B32F-45110D1DE1C5}"/>
              </a:ext>
            </a:extLst>
          </p:cNvPr>
          <p:cNvSpPr/>
          <p:nvPr/>
        </p:nvSpPr>
        <p:spPr>
          <a:xfrm>
            <a:off x="11339010" y="295841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1D44A27-3FBE-1D99-909B-C24F740853F1}"/>
              </a:ext>
            </a:extLst>
          </p:cNvPr>
          <p:cNvSpPr/>
          <p:nvPr/>
        </p:nvSpPr>
        <p:spPr>
          <a:xfrm>
            <a:off x="11320775" y="326687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444805FE-013D-831B-C07A-D08226BE8AA7}"/>
              </a:ext>
            </a:extLst>
          </p:cNvPr>
          <p:cNvSpPr/>
          <p:nvPr/>
        </p:nvSpPr>
        <p:spPr>
          <a:xfrm>
            <a:off x="11265862" y="3781650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88A151D-5D1B-74FE-1441-6E6D003B62E1}"/>
              </a:ext>
            </a:extLst>
          </p:cNvPr>
          <p:cNvSpPr/>
          <p:nvPr/>
        </p:nvSpPr>
        <p:spPr>
          <a:xfrm>
            <a:off x="11241812" y="399849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C2EE9AF5-336E-975D-97B1-08909F3064DD}"/>
              </a:ext>
            </a:extLst>
          </p:cNvPr>
          <p:cNvCxnSpPr>
            <a:cxnSpLocks/>
            <a:stCxn id="176" idx="1"/>
            <a:endCxn id="148" idx="4"/>
          </p:cNvCxnSpPr>
          <p:nvPr/>
        </p:nvCxnSpPr>
        <p:spPr>
          <a:xfrm flipH="1" flipV="1">
            <a:off x="11265862" y="2762727"/>
            <a:ext cx="93092" cy="21634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D3DED485-E9B4-0FA7-7295-EA4F01887244}"/>
              </a:ext>
            </a:extLst>
          </p:cNvPr>
          <p:cNvCxnSpPr>
            <a:cxnSpLocks/>
            <a:stCxn id="155" idx="5"/>
            <a:endCxn id="179" idx="2"/>
          </p:cNvCxnSpPr>
          <p:nvPr/>
        </p:nvCxnSpPr>
        <p:spPr>
          <a:xfrm>
            <a:off x="11149563" y="4050831"/>
            <a:ext cx="92249" cy="181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6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56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47" grpId="0" animBg="1"/>
      <p:bldP spid="148" grpId="0" animBg="1"/>
      <p:bldP spid="150" grpId="0" animBg="1"/>
      <p:bldP spid="151" grpId="0" animBg="1"/>
      <p:bldP spid="152" grpId="0" animBg="1"/>
      <p:bldP spid="154" grpId="0" animBg="1"/>
      <p:bldP spid="155" grpId="0" animBg="1"/>
      <p:bldP spid="173" grpId="0" animBg="1"/>
      <p:bldP spid="175" grpId="0" animBg="1"/>
      <p:bldP spid="176" grpId="0" animBg="1"/>
      <p:bldP spid="177" grpId="0" animBg="1"/>
      <p:bldP spid="178" grpId="0" animBg="1"/>
      <p:bldP spid="17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10365924" cy="1325562"/>
          </a:xfrm>
        </p:spPr>
        <p:txBody>
          <a:bodyPr/>
          <a:lstStyle/>
          <a:p>
            <a:r>
              <a:rPr lang="uk-UA" dirty="0"/>
              <a:t>Життя трикутника – Растеризатор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834128" cy="4351337"/>
          </a:xfrm>
        </p:spPr>
        <p:txBody>
          <a:bodyPr/>
          <a:lstStyle/>
          <a:p>
            <a:r>
              <a:rPr lang="uk-UA" dirty="0"/>
              <a:t>Тепер, наші трикутники готові для растеризації, і це відбувається у стадії </a:t>
            </a:r>
            <a:r>
              <a:rPr lang="uk-UA" b="1" dirty="0"/>
              <a:t>растеризатор</a:t>
            </a:r>
            <a:r>
              <a:rPr lang="en-US" b="1" dirty="0"/>
              <a:t>/rasterizer/scan converter</a:t>
            </a:r>
          </a:p>
          <a:p>
            <a:r>
              <a:rPr lang="uk-UA" dirty="0"/>
              <a:t>У наші програмі, ми самі писали алгоритм растеризування, але графічний процесор все це для нас обробляє</a:t>
            </a:r>
          </a:p>
          <a:p>
            <a:pPr lvl="1"/>
            <a:r>
              <a:rPr lang="uk-UA" dirty="0"/>
              <a:t>Ми можемо міняти режими растеризатора, але не маємо повну контролю над ним</a:t>
            </a:r>
          </a:p>
          <a:p>
            <a:pPr lvl="1"/>
            <a:r>
              <a:rPr lang="uk-UA" dirty="0"/>
              <a:t>За то, він дуже швидко здійснюється в порівнянні з нашим кодом</a:t>
            </a:r>
          </a:p>
          <a:p>
            <a:r>
              <a:rPr lang="uk-UA" dirty="0"/>
              <a:t>Ця стадія виводить фрагменти</a:t>
            </a:r>
            <a:r>
              <a:rPr lang="en-US" dirty="0"/>
              <a:t>/</a:t>
            </a:r>
            <a:r>
              <a:rPr lang="uk-UA" dirty="0"/>
              <a:t>пікселі трикутників з інтерпольованими атрибутами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9479D-36A2-4DE5-025E-25C865798E76}"/>
              </a:ext>
            </a:extLst>
          </p:cNvPr>
          <p:cNvSpPr/>
          <p:nvPr/>
        </p:nvSpPr>
        <p:spPr>
          <a:xfrm>
            <a:off x="6452683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9F54331-14B0-1D6C-755A-7550C6F289E7}"/>
              </a:ext>
            </a:extLst>
          </p:cNvPr>
          <p:cNvSpPr/>
          <p:nvPr/>
        </p:nvSpPr>
        <p:spPr>
          <a:xfrm>
            <a:off x="6608326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C0C7F9-8FD4-BB50-E1D5-5B7DA1F6C99C}"/>
              </a:ext>
            </a:extLst>
          </p:cNvPr>
          <p:cNvSpPr/>
          <p:nvPr/>
        </p:nvSpPr>
        <p:spPr>
          <a:xfrm>
            <a:off x="6452683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165186-F646-0A97-AAD8-F616F70746B3}"/>
              </a:ext>
            </a:extLst>
          </p:cNvPr>
          <p:cNvSpPr/>
          <p:nvPr/>
        </p:nvSpPr>
        <p:spPr>
          <a:xfrm>
            <a:off x="6608326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BEB1D4-83DF-B468-0656-CC00C25F527E}"/>
              </a:ext>
            </a:extLst>
          </p:cNvPr>
          <p:cNvSpPr/>
          <p:nvPr/>
        </p:nvSpPr>
        <p:spPr>
          <a:xfrm>
            <a:off x="6828819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FB8E14-C1E3-260B-39DD-26C0B694668D}"/>
              </a:ext>
            </a:extLst>
          </p:cNvPr>
          <p:cNvSpPr/>
          <p:nvPr/>
        </p:nvSpPr>
        <p:spPr>
          <a:xfrm>
            <a:off x="6984462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BFC93B-880C-E34A-6622-580B807D1DA3}"/>
              </a:ext>
            </a:extLst>
          </p:cNvPr>
          <p:cNvSpPr/>
          <p:nvPr/>
        </p:nvSpPr>
        <p:spPr>
          <a:xfrm>
            <a:off x="6828819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593AC94-3CFE-44FB-1A7C-61B9C370AE17}"/>
              </a:ext>
            </a:extLst>
          </p:cNvPr>
          <p:cNvSpPr/>
          <p:nvPr/>
        </p:nvSpPr>
        <p:spPr>
          <a:xfrm>
            <a:off x="6984462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C85FB3-CF92-9267-C8B1-59C97A80FECF}"/>
              </a:ext>
            </a:extLst>
          </p:cNvPr>
          <p:cNvSpPr/>
          <p:nvPr/>
        </p:nvSpPr>
        <p:spPr>
          <a:xfrm>
            <a:off x="7204956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3FE2665-A7F0-D261-037B-4529859AFD94}"/>
              </a:ext>
            </a:extLst>
          </p:cNvPr>
          <p:cNvSpPr/>
          <p:nvPr/>
        </p:nvSpPr>
        <p:spPr>
          <a:xfrm>
            <a:off x="7360599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D6699-C3EF-C968-5C76-798572C539CD}"/>
              </a:ext>
            </a:extLst>
          </p:cNvPr>
          <p:cNvSpPr/>
          <p:nvPr/>
        </p:nvSpPr>
        <p:spPr>
          <a:xfrm>
            <a:off x="7204956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BAFEDF0-282A-389F-3B28-CB10C7251017}"/>
              </a:ext>
            </a:extLst>
          </p:cNvPr>
          <p:cNvSpPr/>
          <p:nvPr/>
        </p:nvSpPr>
        <p:spPr>
          <a:xfrm>
            <a:off x="7360599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546C81-9DE5-081D-8932-5DC5901A65AE}"/>
              </a:ext>
            </a:extLst>
          </p:cNvPr>
          <p:cNvSpPr/>
          <p:nvPr/>
        </p:nvSpPr>
        <p:spPr>
          <a:xfrm>
            <a:off x="7581092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15D430F-7615-CB3D-ABB1-666883926202}"/>
              </a:ext>
            </a:extLst>
          </p:cNvPr>
          <p:cNvSpPr/>
          <p:nvPr/>
        </p:nvSpPr>
        <p:spPr>
          <a:xfrm>
            <a:off x="7736735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6B948C-36FA-0E7B-BCCC-2FBA68CB6DBC}"/>
              </a:ext>
            </a:extLst>
          </p:cNvPr>
          <p:cNvSpPr/>
          <p:nvPr/>
        </p:nvSpPr>
        <p:spPr>
          <a:xfrm>
            <a:off x="7581092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111775E-D873-9C9A-73B4-A707BC1AFC4A}"/>
              </a:ext>
            </a:extLst>
          </p:cNvPr>
          <p:cNvSpPr/>
          <p:nvPr/>
        </p:nvSpPr>
        <p:spPr>
          <a:xfrm>
            <a:off x="7736735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5B0A00-DC6E-DE20-5346-1517C592F14E}"/>
              </a:ext>
            </a:extLst>
          </p:cNvPr>
          <p:cNvSpPr/>
          <p:nvPr/>
        </p:nvSpPr>
        <p:spPr>
          <a:xfrm>
            <a:off x="6452683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4660644-4CD7-9B30-A2E2-4041740796EC}"/>
              </a:ext>
            </a:extLst>
          </p:cNvPr>
          <p:cNvSpPr/>
          <p:nvPr/>
        </p:nvSpPr>
        <p:spPr>
          <a:xfrm>
            <a:off x="6608326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114E8C-5A42-3512-00A6-4024D444BD5D}"/>
              </a:ext>
            </a:extLst>
          </p:cNvPr>
          <p:cNvSpPr/>
          <p:nvPr/>
        </p:nvSpPr>
        <p:spPr>
          <a:xfrm>
            <a:off x="6452683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0B579F-3203-6A7C-57E4-6F366DBBDE28}"/>
              </a:ext>
            </a:extLst>
          </p:cNvPr>
          <p:cNvSpPr/>
          <p:nvPr/>
        </p:nvSpPr>
        <p:spPr>
          <a:xfrm>
            <a:off x="6608326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D4A7BB-5C2E-5AB2-72EB-8D1C39EEFD15}"/>
              </a:ext>
            </a:extLst>
          </p:cNvPr>
          <p:cNvSpPr/>
          <p:nvPr/>
        </p:nvSpPr>
        <p:spPr>
          <a:xfrm>
            <a:off x="6828819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B839E7D-110D-E3DE-6D97-8DBC06400258}"/>
              </a:ext>
            </a:extLst>
          </p:cNvPr>
          <p:cNvSpPr/>
          <p:nvPr/>
        </p:nvSpPr>
        <p:spPr>
          <a:xfrm>
            <a:off x="6984462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E5B524-B45B-AA9E-DEA9-BFB4C48B52BA}"/>
              </a:ext>
            </a:extLst>
          </p:cNvPr>
          <p:cNvSpPr/>
          <p:nvPr/>
        </p:nvSpPr>
        <p:spPr>
          <a:xfrm>
            <a:off x="6828819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B83CC98-AA1A-2694-FCA5-AFA72DDCBB96}"/>
              </a:ext>
            </a:extLst>
          </p:cNvPr>
          <p:cNvSpPr/>
          <p:nvPr/>
        </p:nvSpPr>
        <p:spPr>
          <a:xfrm>
            <a:off x="6984462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3544202-AAE6-73FC-8795-DCAF59D7BD96}"/>
              </a:ext>
            </a:extLst>
          </p:cNvPr>
          <p:cNvSpPr/>
          <p:nvPr/>
        </p:nvSpPr>
        <p:spPr>
          <a:xfrm>
            <a:off x="7204956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BC18D9D-8AA9-D8FA-718C-317DF2B67ACF}"/>
              </a:ext>
            </a:extLst>
          </p:cNvPr>
          <p:cNvSpPr/>
          <p:nvPr/>
        </p:nvSpPr>
        <p:spPr>
          <a:xfrm>
            <a:off x="7360599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DF9BD18-C5FC-F6B9-E891-4D929CCCA0E4}"/>
              </a:ext>
            </a:extLst>
          </p:cNvPr>
          <p:cNvSpPr/>
          <p:nvPr/>
        </p:nvSpPr>
        <p:spPr>
          <a:xfrm>
            <a:off x="7204956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0FE060-2321-2D80-E3F0-E0D047895D33}"/>
              </a:ext>
            </a:extLst>
          </p:cNvPr>
          <p:cNvSpPr/>
          <p:nvPr/>
        </p:nvSpPr>
        <p:spPr>
          <a:xfrm>
            <a:off x="7360599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EFB2D2-3990-59D6-D41D-804C9B267E56}"/>
              </a:ext>
            </a:extLst>
          </p:cNvPr>
          <p:cNvSpPr/>
          <p:nvPr/>
        </p:nvSpPr>
        <p:spPr>
          <a:xfrm>
            <a:off x="7581092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C05C135-C9BB-554B-E77D-28EDBB6FF505}"/>
              </a:ext>
            </a:extLst>
          </p:cNvPr>
          <p:cNvSpPr/>
          <p:nvPr/>
        </p:nvSpPr>
        <p:spPr>
          <a:xfrm>
            <a:off x="7736735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66FF58-A32D-24D6-6F5D-A5F207D70804}"/>
              </a:ext>
            </a:extLst>
          </p:cNvPr>
          <p:cNvSpPr/>
          <p:nvPr/>
        </p:nvSpPr>
        <p:spPr>
          <a:xfrm>
            <a:off x="7581092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56BAC45-86A7-7569-9249-A7A44BAD7C7D}"/>
              </a:ext>
            </a:extLst>
          </p:cNvPr>
          <p:cNvSpPr/>
          <p:nvPr/>
        </p:nvSpPr>
        <p:spPr>
          <a:xfrm>
            <a:off x="7736735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367F54F-EFDB-F023-748B-5F2B90C4841B}"/>
              </a:ext>
            </a:extLst>
          </p:cNvPr>
          <p:cNvSpPr/>
          <p:nvPr/>
        </p:nvSpPr>
        <p:spPr>
          <a:xfrm>
            <a:off x="7957228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1CBE10D-06B7-18F2-8CD1-888A6D032A5D}"/>
              </a:ext>
            </a:extLst>
          </p:cNvPr>
          <p:cNvSpPr/>
          <p:nvPr/>
        </p:nvSpPr>
        <p:spPr>
          <a:xfrm>
            <a:off x="8112871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9609566-8071-686D-15A4-A3459D28300F}"/>
              </a:ext>
            </a:extLst>
          </p:cNvPr>
          <p:cNvSpPr/>
          <p:nvPr/>
        </p:nvSpPr>
        <p:spPr>
          <a:xfrm>
            <a:off x="7957228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47EFD125-FF3F-FF18-5E32-0B711DC2F14E}"/>
              </a:ext>
            </a:extLst>
          </p:cNvPr>
          <p:cNvSpPr/>
          <p:nvPr/>
        </p:nvSpPr>
        <p:spPr>
          <a:xfrm>
            <a:off x="8112871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E9FAFC-661A-3E4F-A083-64D13F73FCD7}"/>
              </a:ext>
            </a:extLst>
          </p:cNvPr>
          <p:cNvSpPr/>
          <p:nvPr/>
        </p:nvSpPr>
        <p:spPr>
          <a:xfrm>
            <a:off x="7957228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37BBECA-4AEF-F5AF-0891-6FF63DE6193C}"/>
              </a:ext>
            </a:extLst>
          </p:cNvPr>
          <p:cNvSpPr/>
          <p:nvPr/>
        </p:nvSpPr>
        <p:spPr>
          <a:xfrm>
            <a:off x="8112871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0D9DCDB-3D89-7A3E-6A2E-8CA01070AFDB}"/>
              </a:ext>
            </a:extLst>
          </p:cNvPr>
          <p:cNvSpPr/>
          <p:nvPr/>
        </p:nvSpPr>
        <p:spPr>
          <a:xfrm>
            <a:off x="7957228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B3CF41F-5671-9246-E038-93DF9368E46B}"/>
              </a:ext>
            </a:extLst>
          </p:cNvPr>
          <p:cNvSpPr/>
          <p:nvPr/>
        </p:nvSpPr>
        <p:spPr>
          <a:xfrm>
            <a:off x="8112871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F4D0FB-AC60-4ECB-86FD-7AE6F32F3AF1}"/>
              </a:ext>
            </a:extLst>
          </p:cNvPr>
          <p:cNvSpPr/>
          <p:nvPr/>
        </p:nvSpPr>
        <p:spPr>
          <a:xfrm>
            <a:off x="6452683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E3D94BDB-3DC6-C5CF-9545-411D35B32CC0}"/>
              </a:ext>
            </a:extLst>
          </p:cNvPr>
          <p:cNvSpPr/>
          <p:nvPr/>
        </p:nvSpPr>
        <p:spPr>
          <a:xfrm>
            <a:off x="6608326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D0A4B72-9B3F-4F73-4813-21CC155E88FE}"/>
              </a:ext>
            </a:extLst>
          </p:cNvPr>
          <p:cNvSpPr/>
          <p:nvPr/>
        </p:nvSpPr>
        <p:spPr>
          <a:xfrm>
            <a:off x="6828819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6EC8A44-7672-E9FB-58F1-EDFCB2D009CA}"/>
              </a:ext>
            </a:extLst>
          </p:cNvPr>
          <p:cNvSpPr/>
          <p:nvPr/>
        </p:nvSpPr>
        <p:spPr>
          <a:xfrm>
            <a:off x="6984462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BDDA3D-A9AE-0600-E6D6-17E3B2316270}"/>
              </a:ext>
            </a:extLst>
          </p:cNvPr>
          <p:cNvSpPr/>
          <p:nvPr/>
        </p:nvSpPr>
        <p:spPr>
          <a:xfrm>
            <a:off x="7204956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4C4D5ED6-0A9B-5D68-0AA8-F7083D1333ED}"/>
              </a:ext>
            </a:extLst>
          </p:cNvPr>
          <p:cNvSpPr/>
          <p:nvPr/>
        </p:nvSpPr>
        <p:spPr>
          <a:xfrm>
            <a:off x="7360599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3E609D-FD50-5AC9-408F-667E88AEA3A2}"/>
              </a:ext>
            </a:extLst>
          </p:cNvPr>
          <p:cNvSpPr/>
          <p:nvPr/>
        </p:nvSpPr>
        <p:spPr>
          <a:xfrm>
            <a:off x="7581092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7594F52-E0B7-B827-01B7-AD7D428C6257}"/>
              </a:ext>
            </a:extLst>
          </p:cNvPr>
          <p:cNvSpPr/>
          <p:nvPr/>
        </p:nvSpPr>
        <p:spPr>
          <a:xfrm>
            <a:off x="7736735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EFD130D-C9D8-5C10-D325-8491F09590BD}"/>
              </a:ext>
            </a:extLst>
          </p:cNvPr>
          <p:cNvSpPr/>
          <p:nvPr/>
        </p:nvSpPr>
        <p:spPr>
          <a:xfrm>
            <a:off x="7957228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C9B27CB8-2DF9-DCE5-54E5-ECB835100238}"/>
              </a:ext>
            </a:extLst>
          </p:cNvPr>
          <p:cNvSpPr/>
          <p:nvPr/>
        </p:nvSpPr>
        <p:spPr>
          <a:xfrm>
            <a:off x="8112871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0ABE68D2-7C09-C63A-845A-495168B66001}"/>
              </a:ext>
            </a:extLst>
          </p:cNvPr>
          <p:cNvSpPr/>
          <p:nvPr/>
        </p:nvSpPr>
        <p:spPr>
          <a:xfrm>
            <a:off x="6504562" y="2347609"/>
            <a:ext cx="1595336" cy="1258110"/>
          </a:xfrm>
          <a:custGeom>
            <a:avLst/>
            <a:gdLst>
              <a:gd name="connsiteX0" fmla="*/ 0 w 1595336"/>
              <a:gd name="connsiteY0" fmla="*/ 1258110 h 1258110"/>
              <a:gd name="connsiteX1" fmla="*/ 875489 w 1595336"/>
              <a:gd name="connsiteY1" fmla="*/ 0 h 1258110"/>
              <a:gd name="connsiteX2" fmla="*/ 1595336 w 1595336"/>
              <a:gd name="connsiteY2" fmla="*/ 940340 h 1258110"/>
              <a:gd name="connsiteX3" fmla="*/ 0 w 1595336"/>
              <a:gd name="connsiteY3" fmla="*/ 1258110 h 12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258110">
                <a:moveTo>
                  <a:pt x="0" y="1258110"/>
                </a:moveTo>
                <a:lnTo>
                  <a:pt x="875489" y="0"/>
                </a:lnTo>
                <a:lnTo>
                  <a:pt x="1595336" y="940340"/>
                </a:lnTo>
                <a:lnTo>
                  <a:pt x="0" y="1258110"/>
                </a:lnTo>
                <a:close/>
              </a:path>
            </a:pathLst>
          </a:cu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E14A4E9-23BB-8145-F568-0877A6379832}"/>
              </a:ext>
            </a:extLst>
          </p:cNvPr>
          <p:cNvSpPr/>
          <p:nvPr/>
        </p:nvSpPr>
        <p:spPr>
          <a:xfrm>
            <a:off x="8810019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4EC00A1-4C01-EFC4-1F02-3C1D2025305A}"/>
              </a:ext>
            </a:extLst>
          </p:cNvPr>
          <p:cNvSpPr/>
          <p:nvPr/>
        </p:nvSpPr>
        <p:spPr>
          <a:xfrm>
            <a:off x="8965662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646FC7-CF0C-BD1D-A258-3C30F5C648BA}"/>
              </a:ext>
            </a:extLst>
          </p:cNvPr>
          <p:cNvSpPr/>
          <p:nvPr/>
        </p:nvSpPr>
        <p:spPr>
          <a:xfrm>
            <a:off x="8810019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A8BFE99-C749-940F-0262-EA5D99EF188B}"/>
              </a:ext>
            </a:extLst>
          </p:cNvPr>
          <p:cNvSpPr/>
          <p:nvPr/>
        </p:nvSpPr>
        <p:spPr>
          <a:xfrm>
            <a:off x="8965662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22A87E0-0118-A171-497C-EC38E20F352E}"/>
              </a:ext>
            </a:extLst>
          </p:cNvPr>
          <p:cNvSpPr/>
          <p:nvPr/>
        </p:nvSpPr>
        <p:spPr>
          <a:xfrm>
            <a:off x="9186155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E3BB9E5A-8DA1-AB43-FA3C-D8E8423DEEED}"/>
              </a:ext>
            </a:extLst>
          </p:cNvPr>
          <p:cNvSpPr/>
          <p:nvPr/>
        </p:nvSpPr>
        <p:spPr>
          <a:xfrm>
            <a:off x="9341798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45852FE-5586-7EA7-1FB2-4B7BC7CF2544}"/>
              </a:ext>
            </a:extLst>
          </p:cNvPr>
          <p:cNvSpPr/>
          <p:nvPr/>
        </p:nvSpPr>
        <p:spPr>
          <a:xfrm>
            <a:off x="9186155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366EA599-C53B-1400-A855-3A5483E87C1B}"/>
              </a:ext>
            </a:extLst>
          </p:cNvPr>
          <p:cNvSpPr/>
          <p:nvPr/>
        </p:nvSpPr>
        <p:spPr>
          <a:xfrm>
            <a:off x="9341798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5D215FD-5E53-84EB-F1B7-48EC3DEA681B}"/>
              </a:ext>
            </a:extLst>
          </p:cNvPr>
          <p:cNvSpPr/>
          <p:nvPr/>
        </p:nvSpPr>
        <p:spPr>
          <a:xfrm>
            <a:off x="9562292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BD7C609-A31C-9F6C-D105-79C63780F48B}"/>
              </a:ext>
            </a:extLst>
          </p:cNvPr>
          <p:cNvSpPr/>
          <p:nvPr/>
        </p:nvSpPr>
        <p:spPr>
          <a:xfrm>
            <a:off x="9717935" y="2405974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5375D8A-E9CB-17B9-2842-C246AA364A61}"/>
              </a:ext>
            </a:extLst>
          </p:cNvPr>
          <p:cNvSpPr/>
          <p:nvPr/>
        </p:nvSpPr>
        <p:spPr>
          <a:xfrm>
            <a:off x="9562292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1789A54-86D8-E244-0E80-4913543F8837}"/>
              </a:ext>
            </a:extLst>
          </p:cNvPr>
          <p:cNvSpPr/>
          <p:nvPr/>
        </p:nvSpPr>
        <p:spPr>
          <a:xfrm>
            <a:off x="9717935" y="2769140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204060E-66FB-1A43-BE72-DB4788B57560}"/>
              </a:ext>
            </a:extLst>
          </p:cNvPr>
          <p:cNvSpPr/>
          <p:nvPr/>
        </p:nvSpPr>
        <p:spPr>
          <a:xfrm>
            <a:off x="9938428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C093FBF-0298-42EB-4607-300CAF783910}"/>
              </a:ext>
            </a:extLst>
          </p:cNvPr>
          <p:cNvSpPr/>
          <p:nvPr/>
        </p:nvSpPr>
        <p:spPr>
          <a:xfrm>
            <a:off x="10094071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6DF78F7-F178-C57E-0C1F-46A1E220B454}"/>
              </a:ext>
            </a:extLst>
          </p:cNvPr>
          <p:cNvSpPr/>
          <p:nvPr/>
        </p:nvSpPr>
        <p:spPr>
          <a:xfrm>
            <a:off x="9938428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16F95F9-6A37-196C-353D-247CAC1A07CE}"/>
              </a:ext>
            </a:extLst>
          </p:cNvPr>
          <p:cNvSpPr/>
          <p:nvPr/>
        </p:nvSpPr>
        <p:spPr>
          <a:xfrm>
            <a:off x="10094071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09CC834-C9E4-E6D1-0B5A-C9C5AFB12EED}"/>
              </a:ext>
            </a:extLst>
          </p:cNvPr>
          <p:cNvSpPr/>
          <p:nvPr/>
        </p:nvSpPr>
        <p:spPr>
          <a:xfrm>
            <a:off x="8810019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DF16145-FEB3-2C9A-261F-5F597F5BFE68}"/>
              </a:ext>
            </a:extLst>
          </p:cNvPr>
          <p:cNvSpPr/>
          <p:nvPr/>
        </p:nvSpPr>
        <p:spPr>
          <a:xfrm>
            <a:off x="8965662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EC146A9-0A07-2991-753C-15F90D9CE531}"/>
              </a:ext>
            </a:extLst>
          </p:cNvPr>
          <p:cNvSpPr/>
          <p:nvPr/>
        </p:nvSpPr>
        <p:spPr>
          <a:xfrm>
            <a:off x="8810019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435A80A9-0572-3284-FCFF-38436754E2F9}"/>
              </a:ext>
            </a:extLst>
          </p:cNvPr>
          <p:cNvSpPr/>
          <p:nvPr/>
        </p:nvSpPr>
        <p:spPr>
          <a:xfrm>
            <a:off x="8965662" y="3495472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ECAE460-8BCC-0CE2-5A45-E86EE636CB0F}"/>
              </a:ext>
            </a:extLst>
          </p:cNvPr>
          <p:cNvSpPr/>
          <p:nvPr/>
        </p:nvSpPr>
        <p:spPr>
          <a:xfrm>
            <a:off x="9186155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FAF52B0-6893-3A14-E238-5D764EA0A43B}"/>
              </a:ext>
            </a:extLst>
          </p:cNvPr>
          <p:cNvSpPr/>
          <p:nvPr/>
        </p:nvSpPr>
        <p:spPr>
          <a:xfrm>
            <a:off x="9341798" y="3132306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AC9D701-512E-B526-D65D-E7C93994ED22}"/>
              </a:ext>
            </a:extLst>
          </p:cNvPr>
          <p:cNvSpPr/>
          <p:nvPr/>
        </p:nvSpPr>
        <p:spPr>
          <a:xfrm>
            <a:off x="9186155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8F46FC36-CD4E-8000-046A-E46023419E80}"/>
              </a:ext>
            </a:extLst>
          </p:cNvPr>
          <p:cNvSpPr/>
          <p:nvPr/>
        </p:nvSpPr>
        <p:spPr>
          <a:xfrm>
            <a:off x="9341798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966853C-C38F-8544-0246-C071F58B2AA8}"/>
              </a:ext>
            </a:extLst>
          </p:cNvPr>
          <p:cNvSpPr/>
          <p:nvPr/>
        </p:nvSpPr>
        <p:spPr>
          <a:xfrm>
            <a:off x="9562292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C6379C99-2EFE-A0DB-665C-F05AA3BF3CFE}"/>
              </a:ext>
            </a:extLst>
          </p:cNvPr>
          <p:cNvSpPr/>
          <p:nvPr/>
        </p:nvSpPr>
        <p:spPr>
          <a:xfrm>
            <a:off x="9717935" y="3132306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283A284-CE11-02FA-BFBC-46B57622B888}"/>
              </a:ext>
            </a:extLst>
          </p:cNvPr>
          <p:cNvSpPr/>
          <p:nvPr/>
        </p:nvSpPr>
        <p:spPr>
          <a:xfrm>
            <a:off x="9562292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C27ADA25-1E0B-29C4-B406-126E377D0AC2}"/>
              </a:ext>
            </a:extLst>
          </p:cNvPr>
          <p:cNvSpPr/>
          <p:nvPr/>
        </p:nvSpPr>
        <p:spPr>
          <a:xfrm>
            <a:off x="9717935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B8530057-37C3-F9F6-DD06-A0F659BCF6E7}"/>
              </a:ext>
            </a:extLst>
          </p:cNvPr>
          <p:cNvSpPr/>
          <p:nvPr/>
        </p:nvSpPr>
        <p:spPr>
          <a:xfrm>
            <a:off x="9938428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4E94BF5-5416-1224-D9D4-A6F01243005B}"/>
              </a:ext>
            </a:extLst>
          </p:cNvPr>
          <p:cNvSpPr/>
          <p:nvPr/>
        </p:nvSpPr>
        <p:spPr>
          <a:xfrm>
            <a:off x="10094071" y="3132306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98A67BD7-14AB-F13E-81B3-9889C10128B6}"/>
              </a:ext>
            </a:extLst>
          </p:cNvPr>
          <p:cNvSpPr/>
          <p:nvPr/>
        </p:nvSpPr>
        <p:spPr>
          <a:xfrm>
            <a:off x="9938428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D2DEE4E-B3DB-ADAD-F71B-8B34F745B2A4}"/>
              </a:ext>
            </a:extLst>
          </p:cNvPr>
          <p:cNvSpPr/>
          <p:nvPr/>
        </p:nvSpPr>
        <p:spPr>
          <a:xfrm>
            <a:off x="10094071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7CBDF59-35EA-C7F0-9681-39893B91379C}"/>
              </a:ext>
            </a:extLst>
          </p:cNvPr>
          <p:cNvSpPr/>
          <p:nvPr/>
        </p:nvSpPr>
        <p:spPr>
          <a:xfrm>
            <a:off x="10314564" y="2256817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7CA5457-2144-0B27-1015-E3BFBC81FE20}"/>
              </a:ext>
            </a:extLst>
          </p:cNvPr>
          <p:cNvSpPr/>
          <p:nvPr/>
        </p:nvSpPr>
        <p:spPr>
          <a:xfrm>
            <a:off x="10470207" y="2405974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436E9167-C6A3-2EEF-2A08-A333D831FE22}"/>
              </a:ext>
            </a:extLst>
          </p:cNvPr>
          <p:cNvSpPr/>
          <p:nvPr/>
        </p:nvSpPr>
        <p:spPr>
          <a:xfrm>
            <a:off x="10314564" y="261998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DA5F24E0-3FFC-7FEE-A3A8-674E6E3F26B1}"/>
              </a:ext>
            </a:extLst>
          </p:cNvPr>
          <p:cNvSpPr/>
          <p:nvPr/>
        </p:nvSpPr>
        <p:spPr>
          <a:xfrm>
            <a:off x="10470207" y="2769140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19D7803-139A-8E2B-0C2D-0AD68D4F6321}"/>
              </a:ext>
            </a:extLst>
          </p:cNvPr>
          <p:cNvSpPr/>
          <p:nvPr/>
        </p:nvSpPr>
        <p:spPr>
          <a:xfrm>
            <a:off x="10314564" y="298314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98061735-4E59-801B-3CC8-7F525C635E3E}"/>
              </a:ext>
            </a:extLst>
          </p:cNvPr>
          <p:cNvSpPr/>
          <p:nvPr/>
        </p:nvSpPr>
        <p:spPr>
          <a:xfrm>
            <a:off x="10470207" y="3132306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700C2A2-5DBB-F5C9-F110-A3A47700041A}"/>
              </a:ext>
            </a:extLst>
          </p:cNvPr>
          <p:cNvSpPr/>
          <p:nvPr/>
        </p:nvSpPr>
        <p:spPr>
          <a:xfrm>
            <a:off x="10314564" y="334631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7A4B8E28-5C84-0B0C-1713-C6B8C9F3B6F3}"/>
              </a:ext>
            </a:extLst>
          </p:cNvPr>
          <p:cNvSpPr/>
          <p:nvPr/>
        </p:nvSpPr>
        <p:spPr>
          <a:xfrm>
            <a:off x="10470207" y="3495472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EF406F6-6425-DBF7-F36F-F57236A04491}"/>
              </a:ext>
            </a:extLst>
          </p:cNvPr>
          <p:cNvSpPr/>
          <p:nvPr/>
        </p:nvSpPr>
        <p:spPr>
          <a:xfrm>
            <a:off x="8810019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A6D25938-EAFD-EA12-B795-0773265B3681}"/>
              </a:ext>
            </a:extLst>
          </p:cNvPr>
          <p:cNvSpPr/>
          <p:nvPr/>
        </p:nvSpPr>
        <p:spPr>
          <a:xfrm>
            <a:off x="8965662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A6A7520-61F1-C87E-9EDE-E1F815DC4B48}"/>
              </a:ext>
            </a:extLst>
          </p:cNvPr>
          <p:cNvSpPr/>
          <p:nvPr/>
        </p:nvSpPr>
        <p:spPr>
          <a:xfrm>
            <a:off x="9186155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68BAD5A7-D926-28C0-1690-D6B493C28247}"/>
              </a:ext>
            </a:extLst>
          </p:cNvPr>
          <p:cNvSpPr/>
          <p:nvPr/>
        </p:nvSpPr>
        <p:spPr>
          <a:xfrm>
            <a:off x="9341798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427C67-EA1B-C6ED-6A2B-54F4A278ED38}"/>
              </a:ext>
            </a:extLst>
          </p:cNvPr>
          <p:cNvSpPr/>
          <p:nvPr/>
        </p:nvSpPr>
        <p:spPr>
          <a:xfrm>
            <a:off x="9562292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E1F0E125-651C-5283-4F32-9415F1239C60}"/>
              </a:ext>
            </a:extLst>
          </p:cNvPr>
          <p:cNvSpPr/>
          <p:nvPr/>
        </p:nvSpPr>
        <p:spPr>
          <a:xfrm>
            <a:off x="9717935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94AFF47F-9227-F784-4B2B-CDBA801B6F82}"/>
              </a:ext>
            </a:extLst>
          </p:cNvPr>
          <p:cNvSpPr/>
          <p:nvPr/>
        </p:nvSpPr>
        <p:spPr>
          <a:xfrm>
            <a:off x="9938428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20B54BA5-0B3E-E699-73C3-918E12E62686}"/>
              </a:ext>
            </a:extLst>
          </p:cNvPr>
          <p:cNvSpPr/>
          <p:nvPr/>
        </p:nvSpPr>
        <p:spPr>
          <a:xfrm>
            <a:off x="10094071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8763615-BD07-9AA8-8682-420BE9A5E092}"/>
              </a:ext>
            </a:extLst>
          </p:cNvPr>
          <p:cNvSpPr/>
          <p:nvPr/>
        </p:nvSpPr>
        <p:spPr>
          <a:xfrm>
            <a:off x="10314564" y="370948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79D1178-A01E-04FE-C2E8-84424AF9A059}"/>
              </a:ext>
            </a:extLst>
          </p:cNvPr>
          <p:cNvSpPr/>
          <p:nvPr/>
        </p:nvSpPr>
        <p:spPr>
          <a:xfrm>
            <a:off x="10470207" y="3858638"/>
            <a:ext cx="77821" cy="843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DBB571F-608F-3930-B1CF-FB0822FB80D3}"/>
              </a:ext>
            </a:extLst>
          </p:cNvPr>
          <p:cNvSpPr/>
          <p:nvPr/>
        </p:nvSpPr>
        <p:spPr>
          <a:xfrm>
            <a:off x="8861898" y="2347609"/>
            <a:ext cx="1595336" cy="1258110"/>
          </a:xfrm>
          <a:custGeom>
            <a:avLst/>
            <a:gdLst>
              <a:gd name="connsiteX0" fmla="*/ 0 w 1595336"/>
              <a:gd name="connsiteY0" fmla="*/ 1258110 h 1258110"/>
              <a:gd name="connsiteX1" fmla="*/ 875489 w 1595336"/>
              <a:gd name="connsiteY1" fmla="*/ 0 h 1258110"/>
              <a:gd name="connsiteX2" fmla="*/ 1595336 w 1595336"/>
              <a:gd name="connsiteY2" fmla="*/ 940340 h 1258110"/>
              <a:gd name="connsiteX3" fmla="*/ 0 w 1595336"/>
              <a:gd name="connsiteY3" fmla="*/ 1258110 h 12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258110">
                <a:moveTo>
                  <a:pt x="0" y="1258110"/>
                </a:moveTo>
                <a:lnTo>
                  <a:pt x="875489" y="0"/>
                </a:lnTo>
                <a:lnTo>
                  <a:pt x="1595336" y="940340"/>
                </a:lnTo>
                <a:lnTo>
                  <a:pt x="0" y="1258110"/>
                </a:lnTo>
                <a:close/>
              </a:path>
            </a:pathLst>
          </a:cu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A6E35B71-9A0C-7C5D-094A-C07F51311478}"/>
              </a:ext>
            </a:extLst>
          </p:cNvPr>
          <p:cNvSpPr/>
          <p:nvPr/>
        </p:nvSpPr>
        <p:spPr>
          <a:xfrm>
            <a:off x="7315201" y="2279517"/>
            <a:ext cx="129708" cy="12645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79FC4C9B-5D96-A2F7-E559-E8AA41A466B6}"/>
              </a:ext>
            </a:extLst>
          </p:cNvPr>
          <p:cNvSpPr/>
          <p:nvPr/>
        </p:nvSpPr>
        <p:spPr>
          <a:xfrm>
            <a:off x="8031804" y="3210133"/>
            <a:ext cx="129708" cy="126457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ED823808-7BDA-4BE7-60B9-2A8DD77337C5}"/>
              </a:ext>
            </a:extLst>
          </p:cNvPr>
          <p:cNvSpPr/>
          <p:nvPr/>
        </p:nvSpPr>
        <p:spPr>
          <a:xfrm>
            <a:off x="6439708" y="3527898"/>
            <a:ext cx="129708" cy="12645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0690305D-74E6-EFCE-2C3D-DD8B3AE257AD}"/>
              </a:ext>
            </a:extLst>
          </p:cNvPr>
          <p:cNvSpPr/>
          <p:nvPr/>
        </p:nvSpPr>
        <p:spPr>
          <a:xfrm>
            <a:off x="9672537" y="2279517"/>
            <a:ext cx="129708" cy="12645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94BB6F41-A9D9-C8DD-15AA-5B10FF922513}"/>
              </a:ext>
            </a:extLst>
          </p:cNvPr>
          <p:cNvSpPr/>
          <p:nvPr/>
        </p:nvSpPr>
        <p:spPr>
          <a:xfrm>
            <a:off x="10389140" y="3210133"/>
            <a:ext cx="129708" cy="126457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2FFBABAB-4C71-C529-ADED-3F3C88F9F605}"/>
              </a:ext>
            </a:extLst>
          </p:cNvPr>
          <p:cNvSpPr/>
          <p:nvPr/>
        </p:nvSpPr>
        <p:spPr>
          <a:xfrm>
            <a:off x="8797044" y="3527898"/>
            <a:ext cx="129708" cy="12645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62C04C55-BBC9-DB5B-B4EF-D48E80254980}"/>
              </a:ext>
            </a:extLst>
          </p:cNvPr>
          <p:cNvSpPr/>
          <p:nvPr/>
        </p:nvSpPr>
        <p:spPr>
          <a:xfrm>
            <a:off x="7211441" y="4332054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08CE2BBC-1FD6-EEEE-69D5-B2ED2305DEE2}"/>
              </a:ext>
            </a:extLst>
          </p:cNvPr>
          <p:cNvSpPr/>
          <p:nvPr/>
        </p:nvSpPr>
        <p:spPr>
          <a:xfrm>
            <a:off x="7367084" y="4481211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A29BB95A-195C-D1E6-23F0-D7D76745F790}"/>
              </a:ext>
            </a:extLst>
          </p:cNvPr>
          <p:cNvSpPr/>
          <p:nvPr/>
        </p:nvSpPr>
        <p:spPr>
          <a:xfrm>
            <a:off x="7211441" y="4695220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45724F9F-5A12-1E9C-5A63-C7F6046C70C8}"/>
              </a:ext>
            </a:extLst>
          </p:cNvPr>
          <p:cNvSpPr/>
          <p:nvPr/>
        </p:nvSpPr>
        <p:spPr>
          <a:xfrm>
            <a:off x="7367084" y="4844377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2638748A-85B4-62ED-8415-65666E5F3134}"/>
              </a:ext>
            </a:extLst>
          </p:cNvPr>
          <p:cNvSpPr/>
          <p:nvPr/>
        </p:nvSpPr>
        <p:spPr>
          <a:xfrm>
            <a:off x="6459168" y="5421552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1392307A-2579-04CB-B08D-97FE78DA4FFB}"/>
              </a:ext>
            </a:extLst>
          </p:cNvPr>
          <p:cNvSpPr/>
          <p:nvPr/>
        </p:nvSpPr>
        <p:spPr>
          <a:xfrm>
            <a:off x="6614811" y="5570709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DBAACB68-D96D-2EF6-71E3-ED0530852E86}"/>
              </a:ext>
            </a:extLst>
          </p:cNvPr>
          <p:cNvSpPr/>
          <p:nvPr/>
        </p:nvSpPr>
        <p:spPr>
          <a:xfrm>
            <a:off x="6835304" y="5058386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74F51816-A2CB-08D7-8817-4A1AD5978F10}"/>
              </a:ext>
            </a:extLst>
          </p:cNvPr>
          <p:cNvSpPr/>
          <p:nvPr/>
        </p:nvSpPr>
        <p:spPr>
          <a:xfrm>
            <a:off x="6990947" y="5207543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A8F4F092-1B64-58A1-831B-83213681264E}"/>
              </a:ext>
            </a:extLst>
          </p:cNvPr>
          <p:cNvSpPr/>
          <p:nvPr/>
        </p:nvSpPr>
        <p:spPr>
          <a:xfrm>
            <a:off x="7211441" y="5058386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B15A6478-6F3B-6D29-C0B9-2F458AD1BFBF}"/>
              </a:ext>
            </a:extLst>
          </p:cNvPr>
          <p:cNvSpPr/>
          <p:nvPr/>
        </p:nvSpPr>
        <p:spPr>
          <a:xfrm>
            <a:off x="7367084" y="5207543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73445EC0-733F-02F8-C5FE-0F0ED2A080EA}"/>
              </a:ext>
            </a:extLst>
          </p:cNvPr>
          <p:cNvSpPr/>
          <p:nvPr/>
        </p:nvSpPr>
        <p:spPr>
          <a:xfrm>
            <a:off x="7587577" y="5058386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72C648DC-F79D-3751-6B2D-44F6D73EE3AA}"/>
              </a:ext>
            </a:extLst>
          </p:cNvPr>
          <p:cNvSpPr/>
          <p:nvPr/>
        </p:nvSpPr>
        <p:spPr>
          <a:xfrm>
            <a:off x="7743220" y="5207543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Freeform: Shape 179">
            <a:extLst>
              <a:ext uri="{FF2B5EF4-FFF2-40B4-BE49-F238E27FC236}">
                <a16:creationId xmlns:a16="http://schemas.microsoft.com/office/drawing/2014/main" id="{E7CD87F0-1E44-B0A1-CC17-170D6F143985}"/>
              </a:ext>
            </a:extLst>
          </p:cNvPr>
          <p:cNvSpPr/>
          <p:nvPr/>
        </p:nvSpPr>
        <p:spPr>
          <a:xfrm>
            <a:off x="6511047" y="4422846"/>
            <a:ext cx="1595336" cy="1258110"/>
          </a:xfrm>
          <a:custGeom>
            <a:avLst/>
            <a:gdLst>
              <a:gd name="connsiteX0" fmla="*/ 0 w 1595336"/>
              <a:gd name="connsiteY0" fmla="*/ 1258110 h 1258110"/>
              <a:gd name="connsiteX1" fmla="*/ 875489 w 1595336"/>
              <a:gd name="connsiteY1" fmla="*/ 0 h 1258110"/>
              <a:gd name="connsiteX2" fmla="*/ 1595336 w 1595336"/>
              <a:gd name="connsiteY2" fmla="*/ 940340 h 1258110"/>
              <a:gd name="connsiteX3" fmla="*/ 0 w 1595336"/>
              <a:gd name="connsiteY3" fmla="*/ 1258110 h 12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5336" h="1258110">
                <a:moveTo>
                  <a:pt x="0" y="1258110"/>
                </a:moveTo>
                <a:lnTo>
                  <a:pt x="875489" y="0"/>
                </a:lnTo>
                <a:lnTo>
                  <a:pt x="1595336" y="940340"/>
                </a:lnTo>
                <a:lnTo>
                  <a:pt x="0" y="1258110"/>
                </a:lnTo>
                <a:close/>
              </a:path>
            </a:pathLst>
          </a:custGeom>
          <a:solidFill>
            <a:srgbClr val="92D05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AAAAEEA4-E8B5-5388-967E-630A5ADE36AB}"/>
              </a:ext>
            </a:extLst>
          </p:cNvPr>
          <p:cNvSpPr/>
          <p:nvPr/>
        </p:nvSpPr>
        <p:spPr>
          <a:xfrm>
            <a:off x="7321686" y="4354754"/>
            <a:ext cx="129708" cy="12645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638F599E-90C6-3B81-E6CA-D23F96F0FCC1}"/>
              </a:ext>
            </a:extLst>
          </p:cNvPr>
          <p:cNvSpPr/>
          <p:nvPr/>
        </p:nvSpPr>
        <p:spPr>
          <a:xfrm>
            <a:off x="6446193" y="5603135"/>
            <a:ext cx="129708" cy="12645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7598093D-62ED-8EA1-83CA-0F92AD5AF155}"/>
              </a:ext>
            </a:extLst>
          </p:cNvPr>
          <p:cNvSpPr/>
          <p:nvPr/>
        </p:nvSpPr>
        <p:spPr>
          <a:xfrm>
            <a:off x="8060984" y="5291850"/>
            <a:ext cx="129708" cy="126457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6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3" grpId="0" animBg="1"/>
      <p:bldP spid="127" grpId="0" animBg="1"/>
      <p:bldP spid="128" grpId="0" animBg="1"/>
      <p:bldP spid="129" grpId="0" animBg="1"/>
      <p:bldP spid="138" grpId="0" animBg="1"/>
      <p:bldP spid="139" grpId="0" animBg="1"/>
      <p:bldP spid="140" grpId="0" animBg="1"/>
      <p:bldP spid="141" grpId="0" animBg="1"/>
      <p:bldP spid="148" grpId="0" animBg="1"/>
      <p:bldP spid="149" grpId="0" animBg="1"/>
      <p:bldP spid="150" grpId="0" animBg="1"/>
      <p:bldP spid="151" grpId="0" animBg="1"/>
      <p:bldP spid="154" grpId="0" animBg="1"/>
      <p:bldP spid="155" grpId="0" animBg="1"/>
      <p:bldP spid="158" grpId="0" animBg="1"/>
      <p:bldP spid="159" grpId="0" animBg="1"/>
      <p:bldP spid="180" grpId="0" animBg="1"/>
      <p:bldP spid="181" grpId="0" animBg="1"/>
      <p:bldP spid="183" grpId="0" animBg="1"/>
      <p:bldP spid="18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Піксельний шейдер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334775" cy="4351337"/>
          </a:xfrm>
        </p:spPr>
        <p:txBody>
          <a:bodyPr/>
          <a:lstStyle/>
          <a:p>
            <a:r>
              <a:rPr lang="uk-UA" dirty="0"/>
              <a:t>Маючи ці піксели, ми хочемо правильно їх кольорувати, і це робить стадія </a:t>
            </a:r>
            <a:r>
              <a:rPr lang="uk-UA" b="1" dirty="0"/>
              <a:t>піксельний шейдер</a:t>
            </a:r>
            <a:r>
              <a:rPr lang="en-US" b="1" dirty="0"/>
              <a:t>/pixel shader</a:t>
            </a:r>
            <a:endParaRPr lang="uk-UA" dirty="0"/>
          </a:p>
          <a:p>
            <a:r>
              <a:rPr lang="uk-UA" dirty="0"/>
              <a:t>Це знову шейдер якого ми пишемо, що приймає один фрагмент</a:t>
            </a:r>
            <a:r>
              <a:rPr lang="en-US" dirty="0"/>
              <a:t>/</a:t>
            </a:r>
            <a:r>
              <a:rPr lang="uk-UA" dirty="0"/>
              <a:t>піксель, та повертає колір цього пікселя</a:t>
            </a:r>
          </a:p>
          <a:p>
            <a:r>
              <a:rPr lang="uk-UA" dirty="0"/>
              <a:t>Зазвичай, у цій стадії, ми обчислюємо як світло взаємодіє з матеріалом пікселів</a:t>
            </a:r>
          </a:p>
          <a:p>
            <a:pPr lvl="1"/>
            <a:r>
              <a:rPr lang="uk-UA" dirty="0"/>
              <a:t>У нашому коді, ми в цій стадії зчитували текстуру з білінійною інтерполяцією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255254-7843-21E0-832D-168D6005F759}"/>
              </a:ext>
            </a:extLst>
          </p:cNvPr>
          <p:cNvSpPr/>
          <p:nvPr/>
        </p:nvSpPr>
        <p:spPr>
          <a:xfrm>
            <a:off x="6582389" y="3313893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9F553-E592-84AF-C5DC-0E4E99A7E26A}"/>
              </a:ext>
            </a:extLst>
          </p:cNvPr>
          <p:cNvSpPr/>
          <p:nvPr/>
        </p:nvSpPr>
        <p:spPr>
          <a:xfrm>
            <a:off x="6738032" y="3463050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78F241-4648-EA12-0587-40931675C103}"/>
              </a:ext>
            </a:extLst>
          </p:cNvPr>
          <p:cNvSpPr/>
          <p:nvPr/>
        </p:nvSpPr>
        <p:spPr>
          <a:xfrm>
            <a:off x="6582389" y="3677059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AA444EF-65BA-8029-A2B8-6044589DF363}"/>
              </a:ext>
            </a:extLst>
          </p:cNvPr>
          <p:cNvSpPr/>
          <p:nvPr/>
        </p:nvSpPr>
        <p:spPr>
          <a:xfrm>
            <a:off x="6738032" y="3826216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77EE47-DA31-D8B9-4E14-BC5938752585}"/>
              </a:ext>
            </a:extLst>
          </p:cNvPr>
          <p:cNvSpPr/>
          <p:nvPr/>
        </p:nvSpPr>
        <p:spPr>
          <a:xfrm>
            <a:off x="5830116" y="4403391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FF043CE-A312-862A-9197-3B06E4ACEA90}"/>
              </a:ext>
            </a:extLst>
          </p:cNvPr>
          <p:cNvSpPr/>
          <p:nvPr/>
        </p:nvSpPr>
        <p:spPr>
          <a:xfrm>
            <a:off x="5985759" y="4552548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6D80EF-5366-B2D0-1CFA-C6DB14A319EC}"/>
              </a:ext>
            </a:extLst>
          </p:cNvPr>
          <p:cNvSpPr/>
          <p:nvPr/>
        </p:nvSpPr>
        <p:spPr>
          <a:xfrm>
            <a:off x="6206252" y="404022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72E401B-63B0-CB4D-C1D1-D0B36E69AA3F}"/>
              </a:ext>
            </a:extLst>
          </p:cNvPr>
          <p:cNvSpPr/>
          <p:nvPr/>
        </p:nvSpPr>
        <p:spPr>
          <a:xfrm>
            <a:off x="6361895" y="4189382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19EA08-FD85-82E0-3C44-E241B6E28A50}"/>
              </a:ext>
            </a:extLst>
          </p:cNvPr>
          <p:cNvSpPr/>
          <p:nvPr/>
        </p:nvSpPr>
        <p:spPr>
          <a:xfrm>
            <a:off x="6582389" y="404022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8890D9-8CFE-1E24-6956-7F2E0D08A79E}"/>
              </a:ext>
            </a:extLst>
          </p:cNvPr>
          <p:cNvSpPr/>
          <p:nvPr/>
        </p:nvSpPr>
        <p:spPr>
          <a:xfrm>
            <a:off x="6738032" y="4189382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6D8CC3-E27D-5D02-5277-AB837F83CBB8}"/>
              </a:ext>
            </a:extLst>
          </p:cNvPr>
          <p:cNvSpPr/>
          <p:nvPr/>
        </p:nvSpPr>
        <p:spPr>
          <a:xfrm>
            <a:off x="6958525" y="4040225"/>
            <a:ext cx="376136" cy="3631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F577D9-0C34-2A42-1016-4FDC46F61AEB}"/>
              </a:ext>
            </a:extLst>
          </p:cNvPr>
          <p:cNvSpPr/>
          <p:nvPr/>
        </p:nvSpPr>
        <p:spPr>
          <a:xfrm>
            <a:off x="7114168" y="4189382"/>
            <a:ext cx="77821" cy="84307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B325D4-98AE-6414-11A4-A161D2334331}"/>
              </a:ext>
            </a:extLst>
          </p:cNvPr>
          <p:cNvSpPr txBox="1"/>
          <p:nvPr/>
        </p:nvSpPr>
        <p:spPr>
          <a:xfrm>
            <a:off x="7981381" y="3719691"/>
            <a:ext cx="1738569" cy="1107996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uk-UA" sz="2400" b="1" dirty="0">
                <a:latin typeface="YouTube Sans"/>
              </a:rPr>
              <a:t>Піксельний шейдер</a:t>
            </a:r>
            <a:endParaRPr lang="en-US" sz="2400" b="1" dirty="0">
              <a:latin typeface="YouTube Sans"/>
            </a:endParaRP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E84A422-A35F-7CF8-E538-58238D130DD6}"/>
              </a:ext>
            </a:extLst>
          </p:cNvPr>
          <p:cNvSpPr/>
          <p:nvPr/>
        </p:nvSpPr>
        <p:spPr>
          <a:xfrm>
            <a:off x="7408820" y="3983206"/>
            <a:ext cx="551235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FF839C9E-3C1B-A33E-CE55-2748C5DDABA2}"/>
              </a:ext>
            </a:extLst>
          </p:cNvPr>
          <p:cNvSpPr/>
          <p:nvPr/>
        </p:nvSpPr>
        <p:spPr>
          <a:xfrm>
            <a:off x="9727786" y="4010243"/>
            <a:ext cx="551235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1418D50-5908-C468-214F-BB8AE8F47D20}"/>
              </a:ext>
            </a:extLst>
          </p:cNvPr>
          <p:cNvSpPr/>
          <p:nvPr/>
        </p:nvSpPr>
        <p:spPr>
          <a:xfrm>
            <a:off x="11138175" y="3313893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F3F304D-ECA8-8D7E-CA6E-5EB85E1FCF7E}"/>
              </a:ext>
            </a:extLst>
          </p:cNvPr>
          <p:cNvSpPr/>
          <p:nvPr/>
        </p:nvSpPr>
        <p:spPr>
          <a:xfrm>
            <a:off x="11293818" y="3463050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6BF5C83-DBCE-87FB-2B3B-F3F69EF75299}"/>
              </a:ext>
            </a:extLst>
          </p:cNvPr>
          <p:cNvSpPr/>
          <p:nvPr/>
        </p:nvSpPr>
        <p:spPr>
          <a:xfrm>
            <a:off x="11138175" y="3677059"/>
            <a:ext cx="376136" cy="363166"/>
          </a:xfrm>
          <a:prstGeom prst="rect">
            <a:avLst/>
          </a:prstGeom>
          <a:solidFill>
            <a:srgbClr val="FFFF00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1BBE40-8EE3-60F8-90A6-65E9F9B9A9C1}"/>
              </a:ext>
            </a:extLst>
          </p:cNvPr>
          <p:cNvSpPr/>
          <p:nvPr/>
        </p:nvSpPr>
        <p:spPr>
          <a:xfrm>
            <a:off x="11293818" y="3826216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83A4E82-A24D-5698-0E7A-BF0D5D9DDB03}"/>
              </a:ext>
            </a:extLst>
          </p:cNvPr>
          <p:cNvSpPr/>
          <p:nvPr/>
        </p:nvSpPr>
        <p:spPr>
          <a:xfrm>
            <a:off x="10385902" y="4403391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07170DA-4446-9079-E032-143DEC35472B}"/>
              </a:ext>
            </a:extLst>
          </p:cNvPr>
          <p:cNvSpPr/>
          <p:nvPr/>
        </p:nvSpPr>
        <p:spPr>
          <a:xfrm>
            <a:off x="10541545" y="4552548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E712CE8-FE44-A134-DE7C-12FA73FF8A60}"/>
              </a:ext>
            </a:extLst>
          </p:cNvPr>
          <p:cNvSpPr/>
          <p:nvPr/>
        </p:nvSpPr>
        <p:spPr>
          <a:xfrm>
            <a:off x="10762038" y="4040225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A941200-EFD0-FBC6-5B0D-76B5F4625395}"/>
              </a:ext>
            </a:extLst>
          </p:cNvPr>
          <p:cNvSpPr/>
          <p:nvPr/>
        </p:nvSpPr>
        <p:spPr>
          <a:xfrm>
            <a:off x="10917681" y="4189382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E6BFED8-5B80-6259-1B6D-C6B2CFA06166}"/>
              </a:ext>
            </a:extLst>
          </p:cNvPr>
          <p:cNvSpPr/>
          <p:nvPr/>
        </p:nvSpPr>
        <p:spPr>
          <a:xfrm>
            <a:off x="11138175" y="4040225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057C95A-FDA4-C9A5-DBFF-C95022785449}"/>
              </a:ext>
            </a:extLst>
          </p:cNvPr>
          <p:cNvSpPr/>
          <p:nvPr/>
        </p:nvSpPr>
        <p:spPr>
          <a:xfrm>
            <a:off x="11293818" y="4189382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3C94589-BB87-BDC0-052F-D38B92DD6ABB}"/>
              </a:ext>
            </a:extLst>
          </p:cNvPr>
          <p:cNvSpPr/>
          <p:nvPr/>
        </p:nvSpPr>
        <p:spPr>
          <a:xfrm>
            <a:off x="11514311" y="4040225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34E288A-1C2A-0FA5-2E46-A0676580812F}"/>
              </a:ext>
            </a:extLst>
          </p:cNvPr>
          <p:cNvSpPr/>
          <p:nvPr/>
        </p:nvSpPr>
        <p:spPr>
          <a:xfrm>
            <a:off x="11669954" y="4189382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555DF21-7864-8EC6-699B-B7D302B1A76C}"/>
              </a:ext>
            </a:extLst>
          </p:cNvPr>
          <p:cNvSpPr/>
          <p:nvPr/>
        </p:nvSpPr>
        <p:spPr>
          <a:xfrm>
            <a:off x="8088262" y="1854748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33A2487-14C3-A08A-16B0-DCCBE752D6F9}"/>
              </a:ext>
            </a:extLst>
          </p:cNvPr>
          <p:cNvSpPr/>
          <p:nvPr/>
        </p:nvSpPr>
        <p:spPr>
          <a:xfrm>
            <a:off x="8243905" y="2003905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41ABC38-E3D3-678D-18B3-F60788ED8D1D}"/>
              </a:ext>
            </a:extLst>
          </p:cNvPr>
          <p:cNvSpPr/>
          <p:nvPr/>
        </p:nvSpPr>
        <p:spPr>
          <a:xfrm>
            <a:off x="8088262" y="2217914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3954C35F-E9A5-3FCD-CA5F-EC35E27F61AC}"/>
              </a:ext>
            </a:extLst>
          </p:cNvPr>
          <p:cNvSpPr/>
          <p:nvPr/>
        </p:nvSpPr>
        <p:spPr>
          <a:xfrm>
            <a:off x="8243905" y="2367071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EE0371D-3367-BA65-CDF8-8B842B6A71F9}"/>
              </a:ext>
            </a:extLst>
          </p:cNvPr>
          <p:cNvSpPr/>
          <p:nvPr/>
        </p:nvSpPr>
        <p:spPr>
          <a:xfrm>
            <a:off x="8464398" y="1854748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3C8A503-F4F9-79F6-2BAF-400ED8E7A6E8}"/>
              </a:ext>
            </a:extLst>
          </p:cNvPr>
          <p:cNvSpPr/>
          <p:nvPr/>
        </p:nvSpPr>
        <p:spPr>
          <a:xfrm>
            <a:off x="8620041" y="2003905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5B5FDC5-0254-2E51-6658-92E1EA61C0BD}"/>
              </a:ext>
            </a:extLst>
          </p:cNvPr>
          <p:cNvSpPr/>
          <p:nvPr/>
        </p:nvSpPr>
        <p:spPr>
          <a:xfrm>
            <a:off x="8464398" y="2217914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89F10B8-D284-E704-1DED-6E759EFE12D6}"/>
              </a:ext>
            </a:extLst>
          </p:cNvPr>
          <p:cNvSpPr/>
          <p:nvPr/>
        </p:nvSpPr>
        <p:spPr>
          <a:xfrm>
            <a:off x="8620041" y="2367071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C56512B-65CE-85BD-1A80-D4E00F1FA0DE}"/>
              </a:ext>
            </a:extLst>
          </p:cNvPr>
          <p:cNvSpPr/>
          <p:nvPr/>
        </p:nvSpPr>
        <p:spPr>
          <a:xfrm>
            <a:off x="8840535" y="1854748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F260F667-62BD-24AF-A1EC-232FC3071975}"/>
              </a:ext>
            </a:extLst>
          </p:cNvPr>
          <p:cNvSpPr/>
          <p:nvPr/>
        </p:nvSpPr>
        <p:spPr>
          <a:xfrm>
            <a:off x="8996178" y="2003905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66BA1C9-D713-4982-839D-C177AE14B6F7}"/>
              </a:ext>
            </a:extLst>
          </p:cNvPr>
          <p:cNvSpPr/>
          <p:nvPr/>
        </p:nvSpPr>
        <p:spPr>
          <a:xfrm>
            <a:off x="8840535" y="2217914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97717FB-EA73-47C5-F1A0-7F1C095EA73C}"/>
              </a:ext>
            </a:extLst>
          </p:cNvPr>
          <p:cNvSpPr/>
          <p:nvPr/>
        </p:nvSpPr>
        <p:spPr>
          <a:xfrm>
            <a:off x="8996178" y="2367071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43B99A9-49B5-5377-ABAD-1C985F9E978D}"/>
              </a:ext>
            </a:extLst>
          </p:cNvPr>
          <p:cNvSpPr/>
          <p:nvPr/>
        </p:nvSpPr>
        <p:spPr>
          <a:xfrm>
            <a:off x="9216671" y="1854748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BCAD0CA-FB3A-88F1-6B6C-27F281D7D589}"/>
              </a:ext>
            </a:extLst>
          </p:cNvPr>
          <p:cNvSpPr/>
          <p:nvPr/>
        </p:nvSpPr>
        <p:spPr>
          <a:xfrm>
            <a:off x="9372314" y="2003905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C3173F-2C77-281A-949B-7B53DC64EC5D}"/>
              </a:ext>
            </a:extLst>
          </p:cNvPr>
          <p:cNvSpPr/>
          <p:nvPr/>
        </p:nvSpPr>
        <p:spPr>
          <a:xfrm>
            <a:off x="9216671" y="2217914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DF8525DE-A872-E994-9D65-DBA5789F8141}"/>
              </a:ext>
            </a:extLst>
          </p:cNvPr>
          <p:cNvSpPr/>
          <p:nvPr/>
        </p:nvSpPr>
        <p:spPr>
          <a:xfrm>
            <a:off x="9372314" y="2367071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F215FA7-9F7C-BB0D-57DB-C62EF5096A0A}"/>
              </a:ext>
            </a:extLst>
          </p:cNvPr>
          <p:cNvSpPr/>
          <p:nvPr/>
        </p:nvSpPr>
        <p:spPr>
          <a:xfrm>
            <a:off x="8088262" y="2581080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73E1318-6A6B-544F-36EC-41541AFEED0A}"/>
              </a:ext>
            </a:extLst>
          </p:cNvPr>
          <p:cNvSpPr/>
          <p:nvPr/>
        </p:nvSpPr>
        <p:spPr>
          <a:xfrm>
            <a:off x="8243905" y="2730237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0BF96CE-92ED-CD51-4222-F4CD0C51EC25}"/>
              </a:ext>
            </a:extLst>
          </p:cNvPr>
          <p:cNvSpPr/>
          <p:nvPr/>
        </p:nvSpPr>
        <p:spPr>
          <a:xfrm>
            <a:off x="8088262" y="2944246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55F9A888-4C18-0456-986E-1E6F874CE6BD}"/>
              </a:ext>
            </a:extLst>
          </p:cNvPr>
          <p:cNvSpPr/>
          <p:nvPr/>
        </p:nvSpPr>
        <p:spPr>
          <a:xfrm>
            <a:off x="8243905" y="3093403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F0DDDC1-92D2-6205-7D29-24C63EACEACE}"/>
              </a:ext>
            </a:extLst>
          </p:cNvPr>
          <p:cNvSpPr/>
          <p:nvPr/>
        </p:nvSpPr>
        <p:spPr>
          <a:xfrm>
            <a:off x="8464398" y="2581080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AF9BF9B-0ED0-9176-464E-1053BEC0AEEF}"/>
              </a:ext>
            </a:extLst>
          </p:cNvPr>
          <p:cNvSpPr/>
          <p:nvPr/>
        </p:nvSpPr>
        <p:spPr>
          <a:xfrm>
            <a:off x="8620041" y="2730237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0D56870-D8C3-22E6-9A00-83615BEF71BC}"/>
              </a:ext>
            </a:extLst>
          </p:cNvPr>
          <p:cNvSpPr/>
          <p:nvPr/>
        </p:nvSpPr>
        <p:spPr>
          <a:xfrm>
            <a:off x="8464398" y="2944246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313E3B4-2509-AE7F-4966-07B48090ADAF}"/>
              </a:ext>
            </a:extLst>
          </p:cNvPr>
          <p:cNvSpPr/>
          <p:nvPr/>
        </p:nvSpPr>
        <p:spPr>
          <a:xfrm>
            <a:off x="8620041" y="3093403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15AE51F-DE83-39E4-30C5-516FFA330AEB}"/>
              </a:ext>
            </a:extLst>
          </p:cNvPr>
          <p:cNvSpPr/>
          <p:nvPr/>
        </p:nvSpPr>
        <p:spPr>
          <a:xfrm>
            <a:off x="8840535" y="2581080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2F6A1930-AAEE-61A3-57C4-FE32E30C5C9C}"/>
              </a:ext>
            </a:extLst>
          </p:cNvPr>
          <p:cNvSpPr/>
          <p:nvPr/>
        </p:nvSpPr>
        <p:spPr>
          <a:xfrm>
            <a:off x="8996178" y="2730237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19045A3-0578-7282-5F0E-82276EF1BECB}"/>
              </a:ext>
            </a:extLst>
          </p:cNvPr>
          <p:cNvSpPr/>
          <p:nvPr/>
        </p:nvSpPr>
        <p:spPr>
          <a:xfrm>
            <a:off x="8840535" y="2944246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D3AA149A-C108-0B5A-559B-6C14B7406F5B}"/>
              </a:ext>
            </a:extLst>
          </p:cNvPr>
          <p:cNvSpPr/>
          <p:nvPr/>
        </p:nvSpPr>
        <p:spPr>
          <a:xfrm>
            <a:off x="8996178" y="3093403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DE2B761-568C-79D5-3F19-86D6D7C203D4}"/>
              </a:ext>
            </a:extLst>
          </p:cNvPr>
          <p:cNvSpPr/>
          <p:nvPr/>
        </p:nvSpPr>
        <p:spPr>
          <a:xfrm>
            <a:off x="9216671" y="2581080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130162F4-7023-2FA5-062F-2E26A9BAB80E}"/>
              </a:ext>
            </a:extLst>
          </p:cNvPr>
          <p:cNvSpPr/>
          <p:nvPr/>
        </p:nvSpPr>
        <p:spPr>
          <a:xfrm>
            <a:off x="9372314" y="2730237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173D6B9-E14A-2582-2BA8-73C962A1023B}"/>
              </a:ext>
            </a:extLst>
          </p:cNvPr>
          <p:cNvSpPr/>
          <p:nvPr/>
        </p:nvSpPr>
        <p:spPr>
          <a:xfrm>
            <a:off x="9216671" y="2944246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C27708E-BB52-94BC-5062-40139408890C}"/>
              </a:ext>
            </a:extLst>
          </p:cNvPr>
          <p:cNvSpPr/>
          <p:nvPr/>
        </p:nvSpPr>
        <p:spPr>
          <a:xfrm>
            <a:off x="9372314" y="3093403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Arrow: Right 115">
            <a:extLst>
              <a:ext uri="{FF2B5EF4-FFF2-40B4-BE49-F238E27FC236}">
                <a16:creationId xmlns:a16="http://schemas.microsoft.com/office/drawing/2014/main" id="{B08BDB7F-EEA1-9392-AA0A-D960E752E96E}"/>
              </a:ext>
            </a:extLst>
          </p:cNvPr>
          <p:cNvSpPr/>
          <p:nvPr/>
        </p:nvSpPr>
        <p:spPr>
          <a:xfrm rot="5400000">
            <a:off x="8637634" y="3219803"/>
            <a:ext cx="405798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2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1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Піксельний шейдер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631754" cy="4351337"/>
          </a:xfrm>
        </p:spPr>
        <p:txBody>
          <a:bodyPr/>
          <a:lstStyle/>
          <a:p>
            <a:r>
              <a:rPr lang="uk-UA" dirty="0"/>
              <a:t>Графічний процесор містить вбудовані функції, які самплують текстури для нас</a:t>
            </a:r>
          </a:p>
          <a:p>
            <a:pPr lvl="1"/>
            <a:r>
              <a:rPr lang="uk-UA" dirty="0"/>
              <a:t>Ці функції оптимізовані щоби виконуватися дуже швидко</a:t>
            </a:r>
          </a:p>
          <a:p>
            <a:r>
              <a:rPr lang="uk-UA" dirty="0"/>
              <a:t>Функції самплювання автоматично оброблять для нас</a:t>
            </a:r>
            <a:r>
              <a:rPr lang="en-US" dirty="0"/>
              <a:t>:</a:t>
            </a:r>
          </a:p>
          <a:p>
            <a:pPr lvl="1"/>
            <a:r>
              <a:rPr lang="uk-UA" dirty="0"/>
              <a:t>Перетворення форматів текстур на формат який шейдер зрозуміє</a:t>
            </a:r>
          </a:p>
          <a:p>
            <a:pPr lvl="1"/>
            <a:r>
              <a:rPr lang="uk-UA" dirty="0"/>
              <a:t>Виконання різних алгоритмів фільтрації</a:t>
            </a:r>
          </a:p>
          <a:p>
            <a:pPr lvl="1"/>
            <a:r>
              <a:rPr lang="uk-UA" dirty="0"/>
              <a:t>Обробляння границі текстур</a:t>
            </a:r>
            <a:endParaRPr lang="en-US" dirty="0"/>
          </a:p>
          <a:p>
            <a:r>
              <a:rPr lang="uk-UA" dirty="0"/>
              <a:t>Ми ці функції можемо використовувати в якому не будь шейдері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348478-103C-D544-F262-EC4AC8995A5F}"/>
              </a:ext>
            </a:extLst>
          </p:cNvPr>
          <p:cNvSpPr txBox="1"/>
          <p:nvPr/>
        </p:nvSpPr>
        <p:spPr>
          <a:xfrm>
            <a:off x="7136595" y="2746395"/>
            <a:ext cx="4418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 err="1">
                <a:effectLst/>
                <a:latin typeface="Consolas" panose="020B0609020204030204" pitchFamily="49" charset="0"/>
              </a:rPr>
              <a:t>Texture.Sample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(Sampler, 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Uv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);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4A9C236-E3E5-F206-1987-54086EB52A11}"/>
              </a:ext>
            </a:extLst>
          </p:cNvPr>
          <p:cNvSpPr/>
          <p:nvPr/>
        </p:nvSpPr>
        <p:spPr>
          <a:xfrm>
            <a:off x="7136595" y="2746395"/>
            <a:ext cx="1140506" cy="4001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C822ACB-78BA-FD00-4440-974189497AB6}"/>
              </a:ext>
            </a:extLst>
          </p:cNvPr>
          <p:cNvSpPr/>
          <p:nvPr/>
        </p:nvSpPr>
        <p:spPr>
          <a:xfrm>
            <a:off x="9230610" y="2746395"/>
            <a:ext cx="1140506" cy="40011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E40B398-55EC-E0FC-467A-05DC5B8B8A57}"/>
              </a:ext>
            </a:extLst>
          </p:cNvPr>
          <p:cNvSpPr/>
          <p:nvPr/>
        </p:nvSpPr>
        <p:spPr>
          <a:xfrm>
            <a:off x="10499290" y="2746395"/>
            <a:ext cx="455222" cy="40011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3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A145E-0B03-3BA4-8FB7-4DD1134E5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Піксельний шейдер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272A7-4868-168A-F6AC-35E746262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9235" y="2182346"/>
            <a:ext cx="5749082" cy="26787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9F5B29-411D-92D6-B772-4332D865D4DD}"/>
              </a:ext>
            </a:extLst>
          </p:cNvPr>
          <p:cNvSpPr/>
          <p:nvPr/>
        </p:nvSpPr>
        <p:spPr>
          <a:xfrm>
            <a:off x="941204" y="2187935"/>
            <a:ext cx="2695170" cy="9098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C018A6-C46E-39AF-A269-37F9C42FAD4C}"/>
              </a:ext>
            </a:extLst>
          </p:cNvPr>
          <p:cNvSpPr/>
          <p:nvPr/>
        </p:nvSpPr>
        <p:spPr>
          <a:xfrm>
            <a:off x="941204" y="3193909"/>
            <a:ext cx="2543779" cy="56593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3E5B7A-7CFA-F381-0948-12DC9D0D84B6}"/>
              </a:ext>
            </a:extLst>
          </p:cNvPr>
          <p:cNvSpPr/>
          <p:nvPr/>
        </p:nvSpPr>
        <p:spPr>
          <a:xfrm>
            <a:off x="1223119" y="4250872"/>
            <a:ext cx="5404104" cy="20791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99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</a:t>
            </a:r>
            <a:r>
              <a:rPr lang="en-US" dirty="0"/>
              <a:t> – </a:t>
            </a:r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/>
              <a:t>єднання виходів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722588" cy="4351337"/>
          </a:xfrm>
        </p:spPr>
        <p:txBody>
          <a:bodyPr>
            <a:normAutofit/>
          </a:bodyPr>
          <a:lstStyle/>
          <a:p>
            <a:r>
              <a:rPr lang="uk-UA" dirty="0"/>
              <a:t>На кінець, ми беремо наші закольоровані пікселі, та зберігаємо їх у пам</a:t>
            </a:r>
            <a:r>
              <a:rPr lang="en-US" dirty="0"/>
              <a:t>’</a:t>
            </a:r>
            <a:r>
              <a:rPr lang="uk-UA" dirty="0"/>
              <a:t>ять в </a:t>
            </a:r>
            <a:r>
              <a:rPr lang="uk-UA" b="1" dirty="0"/>
              <a:t>стадії об</a:t>
            </a:r>
            <a:r>
              <a:rPr lang="en-US" b="1" dirty="0"/>
              <a:t>’</a:t>
            </a:r>
            <a:r>
              <a:rPr lang="uk-UA" b="1" dirty="0"/>
              <a:t>єднання виходів</a:t>
            </a:r>
            <a:r>
              <a:rPr lang="en-US" b="1" dirty="0"/>
              <a:t>/output merger</a:t>
            </a:r>
          </a:p>
          <a:p>
            <a:r>
              <a:rPr lang="uk-UA" dirty="0"/>
              <a:t>Ця стадія спочатку тестує глибину, і якщо піксель видимий, то його зберігає у буфері кольору</a:t>
            </a:r>
          </a:p>
          <a:p>
            <a:r>
              <a:rPr lang="uk-UA" dirty="0"/>
              <a:t>У нашому коді, ми тестуємо глибину після растеризації, але тут ми це робимо вкінці</a:t>
            </a:r>
            <a:endParaRPr lang="en-US" dirty="0"/>
          </a:p>
          <a:p>
            <a:pPr lvl="1"/>
            <a:r>
              <a:rPr lang="uk-UA" dirty="0"/>
              <a:t>Насправді графічний процесор тестує глибину після растеризації, але тільки якщо піксельний шейдер не змінює глибину пікселя</a:t>
            </a:r>
          </a:p>
          <a:p>
            <a:pPr lvl="1"/>
            <a:r>
              <a:rPr lang="uk-UA" dirty="0"/>
              <a:t>Пам</a:t>
            </a:r>
            <a:r>
              <a:rPr lang="en-US" dirty="0"/>
              <a:t>’</a:t>
            </a:r>
            <a:r>
              <a:rPr lang="uk-UA" dirty="0"/>
              <a:t>ятайте що це логічний конвеєр, і графічні процесори будуть його коректно виконувати, але також будуть оптимізувати де можуть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A0B42A-9522-1DF8-6AE6-17557D709478}"/>
              </a:ext>
            </a:extLst>
          </p:cNvPr>
          <p:cNvSpPr/>
          <p:nvPr/>
        </p:nvSpPr>
        <p:spPr>
          <a:xfrm>
            <a:off x="9869561" y="1873868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AEC04CE-C6F5-F8B3-1913-ED2BCF35A743}"/>
              </a:ext>
            </a:extLst>
          </p:cNvPr>
          <p:cNvSpPr/>
          <p:nvPr/>
        </p:nvSpPr>
        <p:spPr>
          <a:xfrm>
            <a:off x="10025204" y="2023025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43EB89-7125-29CC-6F6C-58E3202839DE}"/>
              </a:ext>
            </a:extLst>
          </p:cNvPr>
          <p:cNvSpPr/>
          <p:nvPr/>
        </p:nvSpPr>
        <p:spPr>
          <a:xfrm>
            <a:off x="9869561" y="2237034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334301-C6B4-3322-F956-98E1992E5F27}"/>
              </a:ext>
            </a:extLst>
          </p:cNvPr>
          <p:cNvSpPr/>
          <p:nvPr/>
        </p:nvSpPr>
        <p:spPr>
          <a:xfrm>
            <a:off x="10025204" y="2386191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2BC374-C259-A06A-5F09-A1E69F7D8A2E}"/>
              </a:ext>
            </a:extLst>
          </p:cNvPr>
          <p:cNvSpPr/>
          <p:nvPr/>
        </p:nvSpPr>
        <p:spPr>
          <a:xfrm>
            <a:off x="10245697" y="1873868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836B76-669B-D789-E41D-D994A52E0874}"/>
              </a:ext>
            </a:extLst>
          </p:cNvPr>
          <p:cNvSpPr/>
          <p:nvPr/>
        </p:nvSpPr>
        <p:spPr>
          <a:xfrm>
            <a:off x="10401340" y="2023025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AFB3E2-81A9-FA75-8BD6-221BBC725C86}"/>
              </a:ext>
            </a:extLst>
          </p:cNvPr>
          <p:cNvSpPr/>
          <p:nvPr/>
        </p:nvSpPr>
        <p:spPr>
          <a:xfrm>
            <a:off x="10245697" y="2237034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51D11AE-41EA-A4FD-6E75-8EC95D937B69}"/>
              </a:ext>
            </a:extLst>
          </p:cNvPr>
          <p:cNvSpPr/>
          <p:nvPr/>
        </p:nvSpPr>
        <p:spPr>
          <a:xfrm>
            <a:off x="10401340" y="2386191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07FCD5-D33B-7B90-7006-CB2C3B2FB9DE}"/>
              </a:ext>
            </a:extLst>
          </p:cNvPr>
          <p:cNvSpPr/>
          <p:nvPr/>
        </p:nvSpPr>
        <p:spPr>
          <a:xfrm>
            <a:off x="10621834" y="1873868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BEC2F0F-2407-3C65-E7B3-68CF6B108EFA}"/>
              </a:ext>
            </a:extLst>
          </p:cNvPr>
          <p:cNvSpPr/>
          <p:nvPr/>
        </p:nvSpPr>
        <p:spPr>
          <a:xfrm>
            <a:off x="10777477" y="2023025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D2758B-A722-3E78-CAA2-B74120F08084}"/>
              </a:ext>
            </a:extLst>
          </p:cNvPr>
          <p:cNvSpPr/>
          <p:nvPr/>
        </p:nvSpPr>
        <p:spPr>
          <a:xfrm>
            <a:off x="10621834" y="2237034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8403D83-799C-9E22-4482-BFD4CA66897F}"/>
              </a:ext>
            </a:extLst>
          </p:cNvPr>
          <p:cNvSpPr/>
          <p:nvPr/>
        </p:nvSpPr>
        <p:spPr>
          <a:xfrm>
            <a:off x="10777477" y="2386191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9A4F8E-333D-8DAD-6DA3-95C663D2E8E9}"/>
              </a:ext>
            </a:extLst>
          </p:cNvPr>
          <p:cNvSpPr/>
          <p:nvPr/>
        </p:nvSpPr>
        <p:spPr>
          <a:xfrm>
            <a:off x="10997970" y="1873868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3262C59-40B4-4F34-CF70-ABBDFE3EBDE4}"/>
              </a:ext>
            </a:extLst>
          </p:cNvPr>
          <p:cNvSpPr/>
          <p:nvPr/>
        </p:nvSpPr>
        <p:spPr>
          <a:xfrm>
            <a:off x="11153613" y="2023025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72B857-2779-9DF8-8A49-AA5F1F2CF10C}"/>
              </a:ext>
            </a:extLst>
          </p:cNvPr>
          <p:cNvSpPr/>
          <p:nvPr/>
        </p:nvSpPr>
        <p:spPr>
          <a:xfrm>
            <a:off x="10997970" y="2237034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04F0E04-4A93-D6D2-94D2-857E2E8FBA65}"/>
              </a:ext>
            </a:extLst>
          </p:cNvPr>
          <p:cNvSpPr/>
          <p:nvPr/>
        </p:nvSpPr>
        <p:spPr>
          <a:xfrm>
            <a:off x="11153613" y="2386191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92339B-52CF-5B4E-4BFE-1BB77498759A}"/>
              </a:ext>
            </a:extLst>
          </p:cNvPr>
          <p:cNvSpPr/>
          <p:nvPr/>
        </p:nvSpPr>
        <p:spPr>
          <a:xfrm>
            <a:off x="9869561" y="2600200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EF009FC-07F7-7844-6A90-5888C384F780}"/>
              </a:ext>
            </a:extLst>
          </p:cNvPr>
          <p:cNvSpPr/>
          <p:nvPr/>
        </p:nvSpPr>
        <p:spPr>
          <a:xfrm>
            <a:off x="10025204" y="2749357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08217D-AA46-262F-54C4-E630C746B285}"/>
              </a:ext>
            </a:extLst>
          </p:cNvPr>
          <p:cNvSpPr/>
          <p:nvPr/>
        </p:nvSpPr>
        <p:spPr>
          <a:xfrm>
            <a:off x="9869561" y="2963366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B7E10E1-530D-26F7-31DE-06F568911FEF}"/>
              </a:ext>
            </a:extLst>
          </p:cNvPr>
          <p:cNvSpPr/>
          <p:nvPr/>
        </p:nvSpPr>
        <p:spPr>
          <a:xfrm>
            <a:off x="10025204" y="3112523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FC89343-5D8F-F27B-2434-065A7C87579A}"/>
              </a:ext>
            </a:extLst>
          </p:cNvPr>
          <p:cNvSpPr/>
          <p:nvPr/>
        </p:nvSpPr>
        <p:spPr>
          <a:xfrm>
            <a:off x="10245697" y="2600200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3F570FD-1476-8645-07C4-D03F1CF569F5}"/>
              </a:ext>
            </a:extLst>
          </p:cNvPr>
          <p:cNvSpPr/>
          <p:nvPr/>
        </p:nvSpPr>
        <p:spPr>
          <a:xfrm>
            <a:off x="10401340" y="2749357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884417-86CF-03B4-8CF1-58625A92888A}"/>
              </a:ext>
            </a:extLst>
          </p:cNvPr>
          <p:cNvSpPr/>
          <p:nvPr/>
        </p:nvSpPr>
        <p:spPr>
          <a:xfrm>
            <a:off x="10245697" y="2963366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2845ACE-C149-1C31-70CE-48BCA2A5BF23}"/>
              </a:ext>
            </a:extLst>
          </p:cNvPr>
          <p:cNvSpPr/>
          <p:nvPr/>
        </p:nvSpPr>
        <p:spPr>
          <a:xfrm>
            <a:off x="10401340" y="3112523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A39211D-0851-0321-E8A0-73B3B8DD5F23}"/>
              </a:ext>
            </a:extLst>
          </p:cNvPr>
          <p:cNvSpPr/>
          <p:nvPr/>
        </p:nvSpPr>
        <p:spPr>
          <a:xfrm>
            <a:off x="10621834" y="2600200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DE2F56C-E573-8519-265A-155411745BCB}"/>
              </a:ext>
            </a:extLst>
          </p:cNvPr>
          <p:cNvSpPr/>
          <p:nvPr/>
        </p:nvSpPr>
        <p:spPr>
          <a:xfrm>
            <a:off x="10777477" y="2749357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7D0896-1CAD-E608-6D93-8BFE88F47FF7}"/>
              </a:ext>
            </a:extLst>
          </p:cNvPr>
          <p:cNvSpPr/>
          <p:nvPr/>
        </p:nvSpPr>
        <p:spPr>
          <a:xfrm>
            <a:off x="10621834" y="2963366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C5C1690-5119-6D6A-BEDE-3EFD7B4259B1}"/>
              </a:ext>
            </a:extLst>
          </p:cNvPr>
          <p:cNvSpPr/>
          <p:nvPr/>
        </p:nvSpPr>
        <p:spPr>
          <a:xfrm>
            <a:off x="10777477" y="3112523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F4F9B5E-A79F-9709-CB67-9C5FDABCC561}"/>
              </a:ext>
            </a:extLst>
          </p:cNvPr>
          <p:cNvSpPr/>
          <p:nvPr/>
        </p:nvSpPr>
        <p:spPr>
          <a:xfrm>
            <a:off x="10997970" y="2600200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552F98D-ADDE-587B-ECB9-0C3F056DD24F}"/>
              </a:ext>
            </a:extLst>
          </p:cNvPr>
          <p:cNvSpPr/>
          <p:nvPr/>
        </p:nvSpPr>
        <p:spPr>
          <a:xfrm>
            <a:off x="11153613" y="2749357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EC32DC4-2EF0-12DD-468A-773604BF6F17}"/>
              </a:ext>
            </a:extLst>
          </p:cNvPr>
          <p:cNvSpPr/>
          <p:nvPr/>
        </p:nvSpPr>
        <p:spPr>
          <a:xfrm>
            <a:off x="10997970" y="2963366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449E754-087E-6687-B097-3F429FEB3169}"/>
              </a:ext>
            </a:extLst>
          </p:cNvPr>
          <p:cNvSpPr/>
          <p:nvPr/>
        </p:nvSpPr>
        <p:spPr>
          <a:xfrm>
            <a:off x="11153613" y="3112523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17DFC5-79FA-8369-5CD8-2BD32A094FC4}"/>
              </a:ext>
            </a:extLst>
          </p:cNvPr>
          <p:cNvSpPr/>
          <p:nvPr/>
        </p:nvSpPr>
        <p:spPr>
          <a:xfrm>
            <a:off x="8187061" y="1873868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3820CE-87D7-57C9-D7E6-DDABF867D2E2}"/>
              </a:ext>
            </a:extLst>
          </p:cNvPr>
          <p:cNvSpPr/>
          <p:nvPr/>
        </p:nvSpPr>
        <p:spPr>
          <a:xfrm>
            <a:off x="8342704" y="2023025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362245-BB6B-4BF3-C0FB-5BF0DC404297}"/>
              </a:ext>
            </a:extLst>
          </p:cNvPr>
          <p:cNvSpPr/>
          <p:nvPr/>
        </p:nvSpPr>
        <p:spPr>
          <a:xfrm>
            <a:off x="8187061" y="2237034"/>
            <a:ext cx="376136" cy="363166"/>
          </a:xfrm>
          <a:prstGeom prst="rect">
            <a:avLst/>
          </a:prstGeom>
          <a:solidFill>
            <a:srgbClr val="FFFF00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36384DF-89F2-A0A3-DEDC-28B7994B01CF}"/>
              </a:ext>
            </a:extLst>
          </p:cNvPr>
          <p:cNvSpPr/>
          <p:nvPr/>
        </p:nvSpPr>
        <p:spPr>
          <a:xfrm>
            <a:off x="8342704" y="2386191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7A7456D-A5A4-E1F0-9039-FD00EBBB4883}"/>
              </a:ext>
            </a:extLst>
          </p:cNvPr>
          <p:cNvSpPr/>
          <p:nvPr/>
        </p:nvSpPr>
        <p:spPr>
          <a:xfrm>
            <a:off x="7434788" y="2963366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61F5302-5422-89AA-8C6B-5536EEB68F5C}"/>
              </a:ext>
            </a:extLst>
          </p:cNvPr>
          <p:cNvSpPr/>
          <p:nvPr/>
        </p:nvSpPr>
        <p:spPr>
          <a:xfrm>
            <a:off x="7590431" y="3112523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0CFBF1B-CEA0-E4F0-03B7-99EB0EC7DB82}"/>
              </a:ext>
            </a:extLst>
          </p:cNvPr>
          <p:cNvSpPr/>
          <p:nvPr/>
        </p:nvSpPr>
        <p:spPr>
          <a:xfrm>
            <a:off x="7810924" y="2600200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054D917-A607-5861-A0B7-BB0ADFEEF225}"/>
              </a:ext>
            </a:extLst>
          </p:cNvPr>
          <p:cNvSpPr/>
          <p:nvPr/>
        </p:nvSpPr>
        <p:spPr>
          <a:xfrm>
            <a:off x="7966567" y="2749357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88CF4B-94D7-903C-AE81-2E5309BFDC57}"/>
              </a:ext>
            </a:extLst>
          </p:cNvPr>
          <p:cNvSpPr/>
          <p:nvPr/>
        </p:nvSpPr>
        <p:spPr>
          <a:xfrm>
            <a:off x="8187061" y="2600200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FF425DA-65DC-8CCC-B253-FBF271D3C047}"/>
              </a:ext>
            </a:extLst>
          </p:cNvPr>
          <p:cNvSpPr/>
          <p:nvPr/>
        </p:nvSpPr>
        <p:spPr>
          <a:xfrm>
            <a:off x="8342704" y="2749357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E4C4BD7-A42A-6401-8142-CB4786D43F8A}"/>
              </a:ext>
            </a:extLst>
          </p:cNvPr>
          <p:cNvSpPr/>
          <p:nvPr/>
        </p:nvSpPr>
        <p:spPr>
          <a:xfrm>
            <a:off x="8563197" y="2600200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D1E8539-511E-F127-C839-2B6F4AA4BC08}"/>
              </a:ext>
            </a:extLst>
          </p:cNvPr>
          <p:cNvSpPr/>
          <p:nvPr/>
        </p:nvSpPr>
        <p:spPr>
          <a:xfrm>
            <a:off x="8718840" y="2749357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4762EC1-4267-E599-A68A-B29D42A5BD45}"/>
              </a:ext>
            </a:extLst>
          </p:cNvPr>
          <p:cNvCxnSpPr>
            <a:cxnSpLocks/>
            <a:stCxn id="37" idx="6"/>
            <a:endCxn id="13" idx="2"/>
          </p:cNvCxnSpPr>
          <p:nvPr/>
        </p:nvCxnSpPr>
        <p:spPr>
          <a:xfrm>
            <a:off x="8420525" y="2065179"/>
            <a:ext cx="23569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842712A-6847-C7D0-24F7-E5B9D3C0AE73}"/>
              </a:ext>
            </a:extLst>
          </p:cNvPr>
          <p:cNvCxnSpPr>
            <a:cxnSpLocks/>
            <a:stCxn id="39" idx="6"/>
            <a:endCxn id="15" idx="2"/>
          </p:cNvCxnSpPr>
          <p:nvPr/>
        </p:nvCxnSpPr>
        <p:spPr>
          <a:xfrm>
            <a:off x="8420525" y="2428345"/>
            <a:ext cx="23569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96743F5-7D02-427A-79D4-5AA5ED10BAAE}"/>
              </a:ext>
            </a:extLst>
          </p:cNvPr>
          <p:cNvCxnSpPr>
            <a:cxnSpLocks/>
            <a:stCxn id="47" idx="6"/>
            <a:endCxn id="33" idx="2"/>
          </p:cNvCxnSpPr>
          <p:nvPr/>
        </p:nvCxnSpPr>
        <p:spPr>
          <a:xfrm>
            <a:off x="8796661" y="2791511"/>
            <a:ext cx="235695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2A2B0BA-29DC-D4F6-B76C-3F46782AC411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7668252" y="3154677"/>
            <a:ext cx="2356952" cy="84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B89FE424-784F-036D-1E01-A1FCABE997D0}"/>
              </a:ext>
            </a:extLst>
          </p:cNvPr>
          <p:cNvSpPr/>
          <p:nvPr/>
        </p:nvSpPr>
        <p:spPr>
          <a:xfrm>
            <a:off x="9869561" y="3621601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0AEEB00-711F-1E4E-5661-6009592859FB}"/>
              </a:ext>
            </a:extLst>
          </p:cNvPr>
          <p:cNvSpPr/>
          <p:nvPr/>
        </p:nvSpPr>
        <p:spPr>
          <a:xfrm>
            <a:off x="10025204" y="3770758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0A44A2A-D2A1-33E5-EBB7-4005B28F1250}"/>
              </a:ext>
            </a:extLst>
          </p:cNvPr>
          <p:cNvSpPr/>
          <p:nvPr/>
        </p:nvSpPr>
        <p:spPr>
          <a:xfrm>
            <a:off x="9869561" y="3984767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99BFAA0-1FC7-428D-A05A-BCD568CDB9A7}"/>
              </a:ext>
            </a:extLst>
          </p:cNvPr>
          <p:cNvSpPr/>
          <p:nvPr/>
        </p:nvSpPr>
        <p:spPr>
          <a:xfrm>
            <a:off x="10025204" y="4133924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08EAFF8-3E84-7BF5-B690-CFE676034901}"/>
              </a:ext>
            </a:extLst>
          </p:cNvPr>
          <p:cNvSpPr/>
          <p:nvPr/>
        </p:nvSpPr>
        <p:spPr>
          <a:xfrm>
            <a:off x="10245697" y="3621601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BEDEC5F-0939-0650-2AB9-A22907BFC0DB}"/>
              </a:ext>
            </a:extLst>
          </p:cNvPr>
          <p:cNvSpPr/>
          <p:nvPr/>
        </p:nvSpPr>
        <p:spPr>
          <a:xfrm>
            <a:off x="10401340" y="3770758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766CECA-276A-E27C-1F84-366E7D8F74A4}"/>
              </a:ext>
            </a:extLst>
          </p:cNvPr>
          <p:cNvSpPr/>
          <p:nvPr/>
        </p:nvSpPr>
        <p:spPr>
          <a:xfrm>
            <a:off x="10245697" y="3984767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EAF9E02-9DDF-138A-E021-FB2D66505F95}"/>
              </a:ext>
            </a:extLst>
          </p:cNvPr>
          <p:cNvSpPr/>
          <p:nvPr/>
        </p:nvSpPr>
        <p:spPr>
          <a:xfrm>
            <a:off x="10401340" y="4133924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0AB2715-FCE8-723F-D8B3-EA547315B1FD}"/>
              </a:ext>
            </a:extLst>
          </p:cNvPr>
          <p:cNvSpPr/>
          <p:nvPr/>
        </p:nvSpPr>
        <p:spPr>
          <a:xfrm>
            <a:off x="10621834" y="3621601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2174F6CD-68F1-A59F-61BA-CFE7AA20CBE8}"/>
              </a:ext>
            </a:extLst>
          </p:cNvPr>
          <p:cNvSpPr/>
          <p:nvPr/>
        </p:nvSpPr>
        <p:spPr>
          <a:xfrm>
            <a:off x="10777477" y="3770758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62A757E-37F0-FB3F-184D-4FA07A3C8877}"/>
              </a:ext>
            </a:extLst>
          </p:cNvPr>
          <p:cNvSpPr/>
          <p:nvPr/>
        </p:nvSpPr>
        <p:spPr>
          <a:xfrm>
            <a:off x="10621834" y="3984767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B7801A8-45CD-6989-EA7F-012505D2EFCB}"/>
              </a:ext>
            </a:extLst>
          </p:cNvPr>
          <p:cNvSpPr/>
          <p:nvPr/>
        </p:nvSpPr>
        <p:spPr>
          <a:xfrm>
            <a:off x="10777477" y="4133924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385902D-DD96-B811-7FD6-8DD1EC4248BF}"/>
              </a:ext>
            </a:extLst>
          </p:cNvPr>
          <p:cNvSpPr/>
          <p:nvPr/>
        </p:nvSpPr>
        <p:spPr>
          <a:xfrm>
            <a:off x="10997970" y="3621601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6D2C1B1-4ED3-DF30-8089-13CFF9133891}"/>
              </a:ext>
            </a:extLst>
          </p:cNvPr>
          <p:cNvSpPr/>
          <p:nvPr/>
        </p:nvSpPr>
        <p:spPr>
          <a:xfrm>
            <a:off x="11153613" y="3770758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677E865-8C8B-6016-8C1A-CB2C522502A7}"/>
              </a:ext>
            </a:extLst>
          </p:cNvPr>
          <p:cNvSpPr/>
          <p:nvPr/>
        </p:nvSpPr>
        <p:spPr>
          <a:xfrm>
            <a:off x="10997970" y="3984767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CCD75A13-184F-7C70-FC1D-4EEE2BC90477}"/>
              </a:ext>
            </a:extLst>
          </p:cNvPr>
          <p:cNvSpPr/>
          <p:nvPr/>
        </p:nvSpPr>
        <p:spPr>
          <a:xfrm>
            <a:off x="11153613" y="4133924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6E1CFFC-3A1A-31E1-59AB-422D2407DBE3}"/>
              </a:ext>
            </a:extLst>
          </p:cNvPr>
          <p:cNvSpPr/>
          <p:nvPr/>
        </p:nvSpPr>
        <p:spPr>
          <a:xfrm>
            <a:off x="9869561" y="4347933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9FD4C66-5431-53E5-5AA3-F2729CF09476}"/>
              </a:ext>
            </a:extLst>
          </p:cNvPr>
          <p:cNvSpPr/>
          <p:nvPr/>
        </p:nvSpPr>
        <p:spPr>
          <a:xfrm>
            <a:off x="10025204" y="4497090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92506ABA-41C0-3D6F-14E3-8F426672E6B7}"/>
              </a:ext>
            </a:extLst>
          </p:cNvPr>
          <p:cNvSpPr/>
          <p:nvPr/>
        </p:nvSpPr>
        <p:spPr>
          <a:xfrm>
            <a:off x="9869561" y="4711099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D22B8E9-FE8B-CB44-E93F-98CFEE6ACFD4}"/>
              </a:ext>
            </a:extLst>
          </p:cNvPr>
          <p:cNvSpPr/>
          <p:nvPr/>
        </p:nvSpPr>
        <p:spPr>
          <a:xfrm>
            <a:off x="10025204" y="4860256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5FAB18D-05C1-8FD5-05BA-90B43B8606ED}"/>
              </a:ext>
            </a:extLst>
          </p:cNvPr>
          <p:cNvSpPr/>
          <p:nvPr/>
        </p:nvSpPr>
        <p:spPr>
          <a:xfrm>
            <a:off x="10245697" y="4347933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7742E1CE-3A85-0C13-667A-6A2CAE4AE631}"/>
              </a:ext>
            </a:extLst>
          </p:cNvPr>
          <p:cNvSpPr/>
          <p:nvPr/>
        </p:nvSpPr>
        <p:spPr>
          <a:xfrm>
            <a:off x="10401340" y="4497090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F736F36-C1FD-DA73-6B2E-525DA5395763}"/>
              </a:ext>
            </a:extLst>
          </p:cNvPr>
          <p:cNvSpPr/>
          <p:nvPr/>
        </p:nvSpPr>
        <p:spPr>
          <a:xfrm>
            <a:off x="10245697" y="4711099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6D48DDB0-44C9-D641-09F4-7AB36EBF8020}"/>
              </a:ext>
            </a:extLst>
          </p:cNvPr>
          <p:cNvSpPr/>
          <p:nvPr/>
        </p:nvSpPr>
        <p:spPr>
          <a:xfrm>
            <a:off x="10401340" y="4860256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6273A3A-08BD-06BE-96B6-5CEC8D7155B6}"/>
              </a:ext>
            </a:extLst>
          </p:cNvPr>
          <p:cNvSpPr/>
          <p:nvPr/>
        </p:nvSpPr>
        <p:spPr>
          <a:xfrm>
            <a:off x="10621834" y="4347933"/>
            <a:ext cx="376136" cy="363166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1EEB884-FF67-FCEB-C75D-BB161E6903D6}"/>
              </a:ext>
            </a:extLst>
          </p:cNvPr>
          <p:cNvSpPr/>
          <p:nvPr/>
        </p:nvSpPr>
        <p:spPr>
          <a:xfrm>
            <a:off x="10777477" y="4497090"/>
            <a:ext cx="77821" cy="8430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2286003-73AC-34B3-727B-B015EDFF1A4A}"/>
              </a:ext>
            </a:extLst>
          </p:cNvPr>
          <p:cNvSpPr/>
          <p:nvPr/>
        </p:nvSpPr>
        <p:spPr>
          <a:xfrm>
            <a:off x="10621834" y="4711099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827BD3D5-E819-AF6C-AF4E-25ED1D4217C2}"/>
              </a:ext>
            </a:extLst>
          </p:cNvPr>
          <p:cNvSpPr/>
          <p:nvPr/>
        </p:nvSpPr>
        <p:spPr>
          <a:xfrm>
            <a:off x="10777477" y="4860256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8C89911-DD10-E9D1-F466-9C496435EA9B}"/>
              </a:ext>
            </a:extLst>
          </p:cNvPr>
          <p:cNvSpPr/>
          <p:nvPr/>
        </p:nvSpPr>
        <p:spPr>
          <a:xfrm>
            <a:off x="10997970" y="4347933"/>
            <a:ext cx="376136" cy="363166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7439446A-99AE-C1A7-9EBC-42A9D4D4A159}"/>
              </a:ext>
            </a:extLst>
          </p:cNvPr>
          <p:cNvSpPr/>
          <p:nvPr/>
        </p:nvSpPr>
        <p:spPr>
          <a:xfrm>
            <a:off x="11153613" y="4497090"/>
            <a:ext cx="77821" cy="8430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B72D188-4D19-B1B8-C158-5B2BE1C9E591}"/>
              </a:ext>
            </a:extLst>
          </p:cNvPr>
          <p:cNvSpPr/>
          <p:nvPr/>
        </p:nvSpPr>
        <p:spPr>
          <a:xfrm>
            <a:off x="10997970" y="4711099"/>
            <a:ext cx="376136" cy="363166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D180B05-08CB-7B2F-FBF9-C97AA62D412C}"/>
              </a:ext>
            </a:extLst>
          </p:cNvPr>
          <p:cNvSpPr/>
          <p:nvPr/>
        </p:nvSpPr>
        <p:spPr>
          <a:xfrm>
            <a:off x="11153613" y="4860256"/>
            <a:ext cx="77821" cy="84307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ABABE4E0-B81C-D992-29FA-1EA28D0588D3}"/>
              </a:ext>
            </a:extLst>
          </p:cNvPr>
          <p:cNvSpPr/>
          <p:nvPr/>
        </p:nvSpPr>
        <p:spPr>
          <a:xfrm rot="5400000">
            <a:off x="10484025" y="3186802"/>
            <a:ext cx="275614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3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</a:t>
            </a:r>
            <a:r>
              <a:rPr lang="en-US" dirty="0"/>
              <a:t> – </a:t>
            </a:r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/>
              <a:t>єднання виходів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592453" cy="4351337"/>
          </a:xfrm>
        </p:spPr>
        <p:txBody>
          <a:bodyPr>
            <a:normAutofit/>
          </a:bodyPr>
          <a:lstStyle/>
          <a:p>
            <a:r>
              <a:rPr lang="uk-UA" dirty="0"/>
              <a:t>Одна особливість цього блоку, порядку трикутників збережений в результаті</a:t>
            </a:r>
            <a:endParaRPr lang="en-US" dirty="0"/>
          </a:p>
          <a:p>
            <a:r>
              <a:rPr lang="uk-UA" dirty="0"/>
              <a:t>Скажімо, що у нас два трикутники які мають цю саму орієнтацію та положення, але один трикутник трошкі на право другого</a:t>
            </a:r>
          </a:p>
          <a:p>
            <a:r>
              <a:rPr lang="uk-UA" dirty="0"/>
              <a:t>Трикутники перекриваються, та обидва трикутники мають цю саму глибину у перекритті частині</a:t>
            </a:r>
          </a:p>
          <a:p>
            <a:pPr lvl="1"/>
            <a:r>
              <a:rPr lang="uk-UA" dirty="0"/>
              <a:t>Якого трикутника маємо малювати у перекритті частині</a:t>
            </a:r>
            <a:r>
              <a:rPr lang="en-US" dirty="0"/>
              <a:t>?</a:t>
            </a:r>
          </a:p>
          <a:p>
            <a:endParaRPr lang="uk-UA" dirty="0"/>
          </a:p>
          <a:p>
            <a:endParaRPr lang="uk-UA" dirty="0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FB71534-B681-34C1-075A-268AE41322FA}"/>
              </a:ext>
            </a:extLst>
          </p:cNvPr>
          <p:cNvSpPr/>
          <p:nvPr/>
        </p:nvSpPr>
        <p:spPr>
          <a:xfrm>
            <a:off x="7303622" y="2140526"/>
            <a:ext cx="1290536" cy="1070043"/>
          </a:xfrm>
          <a:prstGeom prst="triangl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B2FAEF-6BC8-056A-DC17-3C827D2766A0}"/>
              </a:ext>
            </a:extLst>
          </p:cNvPr>
          <p:cNvSpPr/>
          <p:nvPr/>
        </p:nvSpPr>
        <p:spPr>
          <a:xfrm>
            <a:off x="6686147" y="2140528"/>
            <a:ext cx="1290536" cy="1070043"/>
          </a:xfrm>
          <a:prstGeom prst="triangl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0D5F7F00-114B-461C-4BEF-CF8D780E94FA}"/>
              </a:ext>
            </a:extLst>
          </p:cNvPr>
          <p:cNvSpPr/>
          <p:nvPr/>
        </p:nvSpPr>
        <p:spPr>
          <a:xfrm>
            <a:off x="7291746" y="2656028"/>
            <a:ext cx="691127" cy="553975"/>
          </a:xfrm>
          <a:prstGeom prst="triangle">
            <a:avLst/>
          </a:prstGeom>
          <a:solidFill>
            <a:srgbClr val="C9682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E1D2141-A082-E43C-763E-BAB1C56A50D4}"/>
              </a:ext>
            </a:extLst>
          </p:cNvPr>
          <p:cNvSpPr/>
          <p:nvPr/>
        </p:nvSpPr>
        <p:spPr>
          <a:xfrm>
            <a:off x="7505204" y="2903516"/>
            <a:ext cx="255321" cy="2612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46D99D-2153-E116-FFBA-61626BB9CE26}"/>
              </a:ext>
            </a:extLst>
          </p:cNvPr>
          <p:cNvSpPr txBox="1"/>
          <p:nvPr/>
        </p:nvSpPr>
        <p:spPr>
          <a:xfrm>
            <a:off x="8829304" y="2493818"/>
            <a:ext cx="152004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  <a:latin typeface="YouTube Sans"/>
              </a:rPr>
              <a:t>Який колір має тут бути</a:t>
            </a:r>
            <a:r>
              <a:rPr lang="en-US" dirty="0">
                <a:solidFill>
                  <a:schemeClr val="bg1"/>
                </a:solidFill>
                <a:latin typeface="YouTube Sans"/>
              </a:rPr>
              <a:t>?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0F094C-C790-4E30-E941-F5DB74E93C46}"/>
              </a:ext>
            </a:extLst>
          </p:cNvPr>
          <p:cNvCxnSpPr>
            <a:cxnSpLocks/>
            <a:stCxn id="21" idx="7"/>
            <a:endCxn id="22" idx="1"/>
          </p:cNvCxnSpPr>
          <p:nvPr/>
        </p:nvCxnSpPr>
        <p:spPr>
          <a:xfrm flipV="1">
            <a:off x="7723134" y="2816984"/>
            <a:ext cx="1106170" cy="124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22CFC5C-BAAC-44BA-8194-849789E24D3C}"/>
                  </a:ext>
                </a:extLst>
              </p:cNvPr>
              <p:cNvSpPr txBox="1"/>
              <p:nvPr/>
            </p:nvSpPr>
            <p:spPr>
              <a:xfrm>
                <a:off x="7209671" y="3273761"/>
                <a:ext cx="84638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0=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22CFC5C-BAAC-44BA-8194-849789E24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9671" y="3273761"/>
                <a:ext cx="846386" cy="276999"/>
              </a:xfrm>
              <a:prstGeom prst="rect">
                <a:avLst/>
              </a:prstGeom>
              <a:blipFill>
                <a:blip r:embed="rId2"/>
                <a:stretch>
                  <a:fillRect l="-5755" r="-5036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023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  <p:bldP spid="20" grpId="0" animBg="1"/>
      <p:bldP spid="21" grpId="0" animBg="1"/>
      <p:bldP spid="22" grpId="0" animBg="1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</a:t>
            </a:r>
            <a:r>
              <a:rPr lang="en-US" dirty="0"/>
              <a:t> – </a:t>
            </a:r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/>
              <a:t>єднання виходів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592453" cy="4351337"/>
          </a:xfrm>
        </p:spPr>
        <p:txBody>
          <a:bodyPr>
            <a:normAutofit/>
          </a:bodyPr>
          <a:lstStyle/>
          <a:p>
            <a:r>
              <a:rPr lang="uk-UA" dirty="0"/>
              <a:t>Через це, що червоний трикутник є другим у буфері вершини, графічний процесор його намалює</a:t>
            </a:r>
          </a:p>
          <a:p>
            <a:r>
              <a:rPr lang="uk-UA" dirty="0"/>
              <a:t>У такий спосіб, графічний процесор здійснює </a:t>
            </a:r>
            <a:r>
              <a:rPr lang="uk-UA" b="1" dirty="0"/>
              <a:t>алгоритм художника</a:t>
            </a:r>
            <a:r>
              <a:rPr lang="en-US" b="1" dirty="0"/>
              <a:t>/painters algorithm</a:t>
            </a:r>
          </a:p>
          <a:p>
            <a:pPr lvl="1"/>
            <a:r>
              <a:rPr lang="uk-UA" dirty="0"/>
              <a:t>Це алгоритм, де малюємо сцену починаючи від задніх об</a:t>
            </a:r>
            <a:r>
              <a:rPr lang="en-US" dirty="0"/>
              <a:t>’</a:t>
            </a:r>
            <a:r>
              <a:rPr lang="uk-UA" dirty="0"/>
              <a:t>єктів, до ближчих, і через це що ближчі об</a:t>
            </a:r>
            <a:r>
              <a:rPr lang="en-US" dirty="0"/>
              <a:t>’</a:t>
            </a:r>
            <a:r>
              <a:rPr lang="uk-UA" dirty="0"/>
              <a:t>єкти пізніше намальовані, вони покривають дальших</a:t>
            </a:r>
          </a:p>
          <a:p>
            <a:pPr marL="0" indent="0">
              <a:buNone/>
            </a:pPr>
            <a:endParaRPr lang="uk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F5C10-F114-B701-340F-FEA062F165E4}"/>
              </a:ext>
            </a:extLst>
          </p:cNvPr>
          <p:cNvSpPr txBox="1"/>
          <p:nvPr/>
        </p:nvSpPr>
        <p:spPr>
          <a:xfrm>
            <a:off x="6409772" y="3942645"/>
            <a:ext cx="440987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79482F-DE21-9F1D-E93A-ACDD9CA91E4E}"/>
              </a:ext>
            </a:extLst>
          </p:cNvPr>
          <p:cNvSpPr txBox="1"/>
          <p:nvPr/>
        </p:nvSpPr>
        <p:spPr>
          <a:xfrm>
            <a:off x="6850759" y="3942645"/>
            <a:ext cx="440987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A85B6-91A8-FE3B-4ECF-404E29AEAC17}"/>
              </a:ext>
            </a:extLst>
          </p:cNvPr>
          <p:cNvSpPr txBox="1"/>
          <p:nvPr/>
        </p:nvSpPr>
        <p:spPr>
          <a:xfrm>
            <a:off x="7291746" y="3942645"/>
            <a:ext cx="440987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83623-E075-E17B-B79F-BAC86D53E0B2}"/>
              </a:ext>
            </a:extLst>
          </p:cNvPr>
          <p:cNvSpPr txBox="1"/>
          <p:nvPr/>
        </p:nvSpPr>
        <p:spPr>
          <a:xfrm>
            <a:off x="7729491" y="3942645"/>
            <a:ext cx="440987" cy="369332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D10FBB-CD12-82DB-F5BD-2E59DA80AA52}"/>
              </a:ext>
            </a:extLst>
          </p:cNvPr>
          <p:cNvSpPr txBox="1"/>
          <p:nvPr/>
        </p:nvSpPr>
        <p:spPr>
          <a:xfrm>
            <a:off x="8163993" y="3942645"/>
            <a:ext cx="440987" cy="369332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56E411-C046-68B7-F613-E9F7792BF44E}"/>
              </a:ext>
            </a:extLst>
          </p:cNvPr>
          <p:cNvSpPr txBox="1"/>
          <p:nvPr/>
        </p:nvSpPr>
        <p:spPr>
          <a:xfrm>
            <a:off x="8604980" y="3942645"/>
            <a:ext cx="440987" cy="369332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v5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B2FAEF-6BC8-056A-DC17-3C827D2766A0}"/>
              </a:ext>
            </a:extLst>
          </p:cNvPr>
          <p:cNvSpPr/>
          <p:nvPr/>
        </p:nvSpPr>
        <p:spPr>
          <a:xfrm>
            <a:off x="6686147" y="2140528"/>
            <a:ext cx="1290536" cy="1070043"/>
          </a:xfrm>
          <a:prstGeom prst="triangl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46D99D-2153-E116-FFBA-61626BB9CE26}"/>
              </a:ext>
            </a:extLst>
          </p:cNvPr>
          <p:cNvSpPr txBox="1"/>
          <p:nvPr/>
        </p:nvSpPr>
        <p:spPr>
          <a:xfrm>
            <a:off x="8829304" y="2493818"/>
            <a:ext cx="152004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  <a:latin typeface="YouTube Sans"/>
              </a:rPr>
              <a:t>Який колір має тут бути</a:t>
            </a:r>
            <a:r>
              <a:rPr lang="en-US" dirty="0">
                <a:solidFill>
                  <a:schemeClr val="bg1"/>
                </a:solidFill>
                <a:latin typeface="YouTube Sans"/>
              </a:rPr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22CFC5C-BAAC-44BA-8194-849789E24D3C}"/>
                  </a:ext>
                </a:extLst>
              </p:cNvPr>
              <p:cNvSpPr txBox="1"/>
              <p:nvPr/>
            </p:nvSpPr>
            <p:spPr>
              <a:xfrm>
                <a:off x="7209671" y="3273761"/>
                <a:ext cx="84638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</a:rPr>
                        <m:t>0=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22CFC5C-BAAC-44BA-8194-849789E24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9671" y="3273761"/>
                <a:ext cx="846386" cy="276999"/>
              </a:xfrm>
              <a:prstGeom prst="rect">
                <a:avLst/>
              </a:prstGeom>
              <a:blipFill>
                <a:blip r:embed="rId2"/>
                <a:stretch>
                  <a:fillRect l="-5755" r="-5036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AC2D9CC-98A9-B4E4-B649-41F8E2DF7836}"/>
              </a:ext>
            </a:extLst>
          </p:cNvPr>
          <p:cNvSpPr txBox="1"/>
          <p:nvPr/>
        </p:nvSpPr>
        <p:spPr>
          <a:xfrm>
            <a:off x="7386748" y="4806591"/>
            <a:ext cx="2202576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  <a:latin typeface="YouTube Sans"/>
              </a:rPr>
              <a:t>Червоний трикутник знаходиться після зеленого в буфері</a:t>
            </a:r>
            <a:endParaRPr lang="en-US" dirty="0">
              <a:solidFill>
                <a:schemeClr val="bg1"/>
              </a:solidFill>
              <a:latin typeface="YouTube Sans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787339EB-51FC-A3F0-FCD3-F7E6042B83D0}"/>
              </a:ext>
            </a:extLst>
          </p:cNvPr>
          <p:cNvSpPr/>
          <p:nvPr/>
        </p:nvSpPr>
        <p:spPr>
          <a:xfrm rot="5400000">
            <a:off x="8277647" y="3901046"/>
            <a:ext cx="220162" cy="1316476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5BAA193C-7EDC-908F-1B71-6B0B286ED29F}"/>
              </a:ext>
            </a:extLst>
          </p:cNvPr>
          <p:cNvSpPr/>
          <p:nvPr/>
        </p:nvSpPr>
        <p:spPr>
          <a:xfrm>
            <a:off x="7303622" y="2140526"/>
            <a:ext cx="1290536" cy="1070043"/>
          </a:xfrm>
          <a:prstGeom prst="triangl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C6D42E0-2E18-FC0D-D907-F866D4B4F73F}"/>
              </a:ext>
            </a:extLst>
          </p:cNvPr>
          <p:cNvSpPr/>
          <p:nvPr/>
        </p:nvSpPr>
        <p:spPr>
          <a:xfrm>
            <a:off x="7291746" y="2656028"/>
            <a:ext cx="691127" cy="553975"/>
          </a:xfrm>
          <a:prstGeom prst="triangle">
            <a:avLst/>
          </a:prstGeom>
          <a:solidFill>
            <a:srgbClr val="C9682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5E88F9-43B3-F472-7659-F01A06DAFD87}"/>
              </a:ext>
            </a:extLst>
          </p:cNvPr>
          <p:cNvSpPr/>
          <p:nvPr/>
        </p:nvSpPr>
        <p:spPr>
          <a:xfrm>
            <a:off x="7505204" y="2903516"/>
            <a:ext cx="255321" cy="2612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ACB09B-852D-763B-94B7-4A4C68AECEAB}"/>
              </a:ext>
            </a:extLst>
          </p:cNvPr>
          <p:cNvCxnSpPr>
            <a:cxnSpLocks/>
            <a:stCxn id="18" idx="7"/>
          </p:cNvCxnSpPr>
          <p:nvPr/>
        </p:nvCxnSpPr>
        <p:spPr>
          <a:xfrm flipV="1">
            <a:off x="7723134" y="2816984"/>
            <a:ext cx="1106170" cy="1247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99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6" grpId="0"/>
      <p:bldP spid="4" grpId="0" animBg="1"/>
      <p:bldP spid="5" grpId="0" animBg="1"/>
      <p:bldP spid="17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6E108A-7725-65BE-4ACC-8FE1A231C2F8}"/>
              </a:ext>
            </a:extLst>
          </p:cNvPr>
          <p:cNvSpPr txBox="1"/>
          <p:nvPr/>
        </p:nvSpPr>
        <p:spPr>
          <a:xfrm>
            <a:off x="4760069" y="1452661"/>
            <a:ext cx="2172510" cy="369332"/>
          </a:xfrm>
          <a:prstGeom prst="rect">
            <a:avLst/>
          </a:prstGeom>
          <a:solidFill>
            <a:srgbClr val="FF9393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Вхідний асемблер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7CAE1B-8D19-A26E-65F3-D16AC98F46FD}"/>
              </a:ext>
            </a:extLst>
          </p:cNvPr>
          <p:cNvSpPr txBox="1"/>
          <p:nvPr/>
        </p:nvSpPr>
        <p:spPr>
          <a:xfrm>
            <a:off x="4760069" y="2039563"/>
            <a:ext cx="2172510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Вершинний шейдер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2DA1CE-E71C-3501-BFF8-CC3EB5ABFA09}"/>
              </a:ext>
            </a:extLst>
          </p:cNvPr>
          <p:cNvSpPr txBox="1"/>
          <p:nvPr/>
        </p:nvSpPr>
        <p:spPr>
          <a:xfrm>
            <a:off x="4760069" y="2626465"/>
            <a:ext cx="2172510" cy="646331"/>
          </a:xfrm>
          <a:prstGeom prst="rect">
            <a:avLst/>
          </a:prstGeom>
          <a:solidFill>
            <a:srgbClr val="FF9393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Вершинна пост-обробка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874FE-9ABB-EF10-2E06-DD5D4A069D78}"/>
              </a:ext>
            </a:extLst>
          </p:cNvPr>
          <p:cNvSpPr txBox="1"/>
          <p:nvPr/>
        </p:nvSpPr>
        <p:spPr>
          <a:xfrm>
            <a:off x="4760069" y="3490366"/>
            <a:ext cx="2172510" cy="646331"/>
          </a:xfrm>
          <a:prstGeom prst="rect">
            <a:avLst/>
          </a:prstGeom>
          <a:solidFill>
            <a:srgbClr val="FF9393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Конвертер сканування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91D4BE-47DD-84FF-CB1E-18EB14CB5813}"/>
              </a:ext>
            </a:extLst>
          </p:cNvPr>
          <p:cNvSpPr txBox="1"/>
          <p:nvPr/>
        </p:nvSpPr>
        <p:spPr>
          <a:xfrm>
            <a:off x="4760069" y="4354267"/>
            <a:ext cx="2172510" cy="369332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Піксельний шейдер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EC3271-E3A6-A3E7-D9EB-F63CC72C1C63}"/>
              </a:ext>
            </a:extLst>
          </p:cNvPr>
          <p:cNvSpPr txBox="1"/>
          <p:nvPr/>
        </p:nvSpPr>
        <p:spPr>
          <a:xfrm>
            <a:off x="4760069" y="4941169"/>
            <a:ext cx="2172510" cy="369332"/>
          </a:xfrm>
          <a:prstGeom prst="rect">
            <a:avLst/>
          </a:prstGeom>
          <a:solidFill>
            <a:srgbClr val="FF9393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Обєднання виходів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2ECECE-F7E9-D26E-A622-6560AC400264}"/>
              </a:ext>
            </a:extLst>
          </p:cNvPr>
          <p:cNvSpPr txBox="1"/>
          <p:nvPr/>
        </p:nvSpPr>
        <p:spPr>
          <a:xfrm>
            <a:off x="1105712" y="2215397"/>
            <a:ext cx="2172510" cy="64633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solidFill>
                  <a:schemeClr val="bg1"/>
                </a:solidFill>
                <a:latin typeface="YouTube Sans"/>
              </a:rPr>
              <a:t>Ці стадії можемо запрограмувати</a:t>
            </a:r>
            <a:endParaRPr lang="en-US" dirty="0">
              <a:solidFill>
                <a:schemeClr val="bg1"/>
              </a:solidFill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F8CA6D-BB15-131E-3F4C-134862D1D1C5}"/>
              </a:ext>
            </a:extLst>
          </p:cNvPr>
          <p:cNvSpPr txBox="1"/>
          <p:nvPr/>
        </p:nvSpPr>
        <p:spPr>
          <a:xfrm>
            <a:off x="8618707" y="2626465"/>
            <a:ext cx="2172510" cy="92333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solidFill>
                  <a:schemeClr val="bg1"/>
                </a:solidFill>
                <a:latin typeface="YouTube Sans"/>
              </a:rPr>
              <a:t>Ці стадії тільки можемо змінити режим</a:t>
            </a:r>
            <a:endParaRPr lang="en-US" dirty="0">
              <a:solidFill>
                <a:schemeClr val="bg1"/>
              </a:solidFill>
              <a:latin typeface="YouTube San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0E7976-534D-DD9D-0EA6-0DD59DAB623C}"/>
              </a:ext>
            </a:extLst>
          </p:cNvPr>
          <p:cNvCxnSpPr>
            <a:stCxn id="13" idx="1"/>
            <a:endCxn id="6" idx="3"/>
          </p:cNvCxnSpPr>
          <p:nvPr/>
        </p:nvCxnSpPr>
        <p:spPr>
          <a:xfrm flipH="1" flipV="1">
            <a:off x="6932579" y="1637327"/>
            <a:ext cx="1686128" cy="14508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A70DF6-86E7-26FD-0771-18228BA62864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 flipV="1">
            <a:off x="6932579" y="2949631"/>
            <a:ext cx="1686128" cy="1384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1C4EF1C-5983-13ED-7C1A-02FB6C56A4CE}"/>
              </a:ext>
            </a:extLst>
          </p:cNvPr>
          <p:cNvCxnSpPr>
            <a:cxnSpLocks/>
            <a:stCxn id="13" idx="1"/>
            <a:endCxn id="9" idx="3"/>
          </p:cNvCxnSpPr>
          <p:nvPr/>
        </p:nvCxnSpPr>
        <p:spPr>
          <a:xfrm flipH="1">
            <a:off x="6932579" y="3088130"/>
            <a:ext cx="1686128" cy="7254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AFDD8E7-2273-53A5-EC9D-31B3F58B802C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flipH="1">
            <a:off x="6932579" y="3088130"/>
            <a:ext cx="1686128" cy="20377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A014C08-AB85-F48C-2752-0AB127CBC2C9}"/>
              </a:ext>
            </a:extLst>
          </p:cNvPr>
          <p:cNvCxnSpPr>
            <a:cxnSpLocks/>
            <a:stCxn id="12" idx="3"/>
            <a:endCxn id="7" idx="1"/>
          </p:cNvCxnSpPr>
          <p:nvPr/>
        </p:nvCxnSpPr>
        <p:spPr>
          <a:xfrm flipV="1">
            <a:off x="3278222" y="2224229"/>
            <a:ext cx="1481847" cy="3143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B590F29-C6DC-6D6A-3DC1-4D70CDF2C111}"/>
              </a:ext>
            </a:extLst>
          </p:cNvPr>
          <p:cNvCxnSpPr>
            <a:cxnSpLocks/>
            <a:stCxn id="12" idx="3"/>
            <a:endCxn id="10" idx="1"/>
          </p:cNvCxnSpPr>
          <p:nvPr/>
        </p:nvCxnSpPr>
        <p:spPr>
          <a:xfrm>
            <a:off x="3278222" y="2538563"/>
            <a:ext cx="1481847" cy="20003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653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67DCC-8C66-4FCB-4A3F-34A8BAB81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Схема процесора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FB428-A28A-AE92-A82B-69DFF89CF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dirty="0"/>
              <a:t>Знаючи як процесор малює трикутники</a:t>
            </a:r>
            <a:r>
              <a:rPr lang="en-US" dirty="0"/>
              <a:t> </a:t>
            </a:r>
            <a:r>
              <a:rPr lang="uk-UA" dirty="0"/>
              <a:t>з точки зору </a:t>
            </a:r>
            <a:r>
              <a:rPr lang="en-US" dirty="0"/>
              <a:t>API</a:t>
            </a:r>
            <a:r>
              <a:rPr lang="uk-UA" dirty="0"/>
              <a:t>, тепер варто зрозуміти як він справді збудований з точки зору процесора</a:t>
            </a:r>
          </a:p>
          <a:p>
            <a:r>
              <a:rPr lang="uk-UA" dirty="0"/>
              <a:t>Спочатку, як </a:t>
            </a:r>
            <a:r>
              <a:rPr lang="en-US" dirty="0"/>
              <a:t>GPU</a:t>
            </a:r>
            <a:r>
              <a:rPr lang="uk-UA" dirty="0"/>
              <a:t> порівнюється з центральним процесором</a:t>
            </a:r>
            <a:r>
              <a:rPr lang="en-US" dirty="0"/>
              <a:t>?</a:t>
            </a:r>
            <a:endParaRPr lang="uk-UA" dirty="0"/>
          </a:p>
          <a:p>
            <a:r>
              <a:rPr lang="uk-UA" dirty="0"/>
              <a:t>Центральний процесор збудований на швидке обчислення кількох довгих програм</a:t>
            </a:r>
          </a:p>
          <a:p>
            <a:pPr lvl="1"/>
            <a:r>
              <a:rPr lang="uk-UA" dirty="0"/>
              <a:t>Великі кеши</a:t>
            </a:r>
          </a:p>
          <a:p>
            <a:pPr lvl="1"/>
            <a:r>
              <a:rPr lang="uk-UA" dirty="0"/>
              <a:t>Модуль передбачення переходів</a:t>
            </a:r>
          </a:p>
          <a:p>
            <a:r>
              <a:rPr lang="uk-UA" dirty="0"/>
              <a:t>Графічний процесор збудований на швидке обчислення мільйони маленькі прості програми </a:t>
            </a:r>
            <a:endParaRPr lang="en-US" dirty="0"/>
          </a:p>
          <a:p>
            <a:pPr lvl="1"/>
            <a:r>
              <a:rPr lang="uk-UA" dirty="0"/>
              <a:t>Він очікує що користувач буде мати багато праці, яку він зможе паралельно виконувати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670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7DCE-484B-0CBA-8617-2EE1B778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Графічний процесор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8459C-CDFE-7CD7-4C13-DA2A97E00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786134" cy="4821382"/>
          </a:xfrm>
        </p:spPr>
        <p:txBody>
          <a:bodyPr>
            <a:normAutofit/>
          </a:bodyPr>
          <a:lstStyle/>
          <a:p>
            <a:r>
              <a:rPr lang="uk-UA" b="1" dirty="0"/>
              <a:t>Графічний процесор</a:t>
            </a:r>
            <a:r>
              <a:rPr lang="en-US" b="1" dirty="0"/>
              <a:t>/Graphics Processor</a:t>
            </a:r>
            <a:r>
              <a:rPr lang="uk-UA" b="1" dirty="0"/>
              <a:t> </a:t>
            </a:r>
            <a:r>
              <a:rPr lang="uk-UA" dirty="0"/>
              <a:t>– це масивний паралельний процесор, який обчислює трильйони оператори на секунду, і застосований для рендерингу графіки</a:t>
            </a:r>
          </a:p>
          <a:p>
            <a:r>
              <a:rPr lang="uk-UA" dirty="0"/>
              <a:t>Графічний процесор використовує паралельне виконання щоби малювати мільйонів трикутників в межах реального часу (набагато швидше як наш код у центральному процесорі) </a:t>
            </a:r>
          </a:p>
          <a:p>
            <a:pPr lvl="1"/>
            <a:r>
              <a:rPr lang="uk-UA" dirty="0"/>
              <a:t>Наш код у центральному процесорі обчислював 4 пікселі на раз</a:t>
            </a:r>
          </a:p>
          <a:p>
            <a:pPr lvl="1"/>
            <a:r>
              <a:rPr lang="uk-UA" dirty="0"/>
              <a:t>Графічний процесор може обчислювати десятки тисячі пікселі</a:t>
            </a:r>
            <a:r>
              <a:rPr lang="en-US" dirty="0"/>
              <a:t>/</a:t>
            </a:r>
            <a:r>
              <a:rPr lang="uk-UA" dirty="0"/>
              <a:t>вершини на раз</a:t>
            </a:r>
            <a:endParaRPr lang="en-US" dirty="0"/>
          </a:p>
        </p:txBody>
      </p:sp>
      <p:pic>
        <p:nvPicPr>
          <p:cNvPr id="7" name="Picture 6" descr="A group of fans with wires&#10;&#10;Description automatically generated">
            <a:extLst>
              <a:ext uri="{FF2B5EF4-FFF2-40B4-BE49-F238E27FC236}">
                <a16:creationId xmlns:a16="http://schemas.microsoft.com/office/drawing/2014/main" id="{0DD9C20F-5E15-D4B7-0DAB-9F9EBC932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550" y="1828800"/>
            <a:ext cx="4810058" cy="251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7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4F745-F8FA-F0A9-C5F6-459BF662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76A93-1122-96C0-D860-88FFF87EF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636204" cy="4351337"/>
          </a:xfrm>
        </p:spPr>
        <p:txBody>
          <a:bodyPr/>
          <a:lstStyle/>
          <a:p>
            <a:r>
              <a:rPr lang="uk-UA" dirty="0"/>
              <a:t>Перша форма паралелізм у </a:t>
            </a:r>
            <a:r>
              <a:rPr lang="en-US" dirty="0"/>
              <a:t>GPU </a:t>
            </a:r>
            <a:r>
              <a:rPr lang="uk-UA" dirty="0"/>
              <a:t>виявляється як </a:t>
            </a:r>
            <a:r>
              <a:rPr lang="en-US" dirty="0"/>
              <a:t>SIMD</a:t>
            </a:r>
          </a:p>
          <a:p>
            <a:pPr lvl="1"/>
            <a:r>
              <a:rPr lang="en-US" dirty="0"/>
              <a:t>SIMD </a:t>
            </a:r>
            <a:r>
              <a:rPr lang="uk-UA" dirty="0"/>
              <a:t>у </a:t>
            </a:r>
            <a:r>
              <a:rPr lang="en-US" dirty="0"/>
              <a:t>GPU </a:t>
            </a:r>
            <a:r>
              <a:rPr lang="uk-UA" dirty="0"/>
              <a:t>зазвичай має 32 елементів</a:t>
            </a:r>
            <a:endParaRPr lang="en-US" dirty="0"/>
          </a:p>
          <a:p>
            <a:r>
              <a:rPr lang="uk-UA" dirty="0"/>
              <a:t>Кожен елемент </a:t>
            </a:r>
            <a:r>
              <a:rPr lang="en-US" dirty="0"/>
              <a:t>SIMD </a:t>
            </a:r>
            <a:r>
              <a:rPr lang="uk-UA" dirty="0"/>
              <a:t>обчислює один елемент модель</a:t>
            </a:r>
          </a:p>
          <a:p>
            <a:pPr lvl="1"/>
            <a:r>
              <a:rPr lang="uk-UA" dirty="0"/>
              <a:t>Одну вершину</a:t>
            </a:r>
          </a:p>
          <a:p>
            <a:pPr lvl="1"/>
            <a:r>
              <a:rPr lang="uk-UA" dirty="0"/>
              <a:t>Одного пікселя</a:t>
            </a:r>
          </a:p>
          <a:p>
            <a:pPr lvl="1"/>
            <a:r>
              <a:rPr lang="uk-UA" dirty="0"/>
              <a:t>... </a:t>
            </a:r>
          </a:p>
          <a:p>
            <a:r>
              <a:rPr lang="uk-UA" dirty="0"/>
              <a:t>Коли ми пишемо програми</a:t>
            </a:r>
            <a:r>
              <a:rPr lang="en-US" dirty="0"/>
              <a:t>/</a:t>
            </a:r>
            <a:r>
              <a:rPr lang="uk-UA" dirty="0"/>
              <a:t>шейдери для графічного процесора, ми їх пишемо з точки зори однієї вершини, або одного пікселя</a:t>
            </a:r>
          </a:p>
          <a:p>
            <a:pPr lvl="1"/>
            <a:r>
              <a:rPr lang="uk-UA" dirty="0"/>
              <a:t>Кожен елемент </a:t>
            </a:r>
            <a:r>
              <a:rPr lang="en-US" dirty="0"/>
              <a:t>SIMD </a:t>
            </a:r>
            <a:r>
              <a:rPr lang="uk-UA" dirty="0"/>
              <a:t>тоді </a:t>
            </a:r>
            <a:r>
              <a:rPr lang="en-US" dirty="0"/>
              <a:t>“</a:t>
            </a:r>
            <a:r>
              <a:rPr lang="uk-UA" dirty="0"/>
              <a:t>здійснює</a:t>
            </a:r>
            <a:r>
              <a:rPr lang="en-US" dirty="0"/>
              <a:t>”</a:t>
            </a:r>
            <a:r>
              <a:rPr lang="uk-UA" dirty="0"/>
              <a:t> цілу програму</a:t>
            </a:r>
            <a:r>
              <a:rPr lang="en-US" dirty="0"/>
              <a:t>, </a:t>
            </a:r>
            <a:r>
              <a:rPr lang="uk-UA" dirty="0"/>
              <a:t>і через це, ми ці елементи називаємо </a:t>
            </a:r>
            <a:r>
              <a:rPr lang="uk-UA" b="1" dirty="0"/>
              <a:t>Потіки</a:t>
            </a:r>
            <a:r>
              <a:rPr lang="en-US" b="1" dirty="0"/>
              <a:t>/Threads</a:t>
            </a:r>
          </a:p>
          <a:p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FD25D-FA3E-6743-490C-72BB6EC9A748}"/>
              </a:ext>
            </a:extLst>
          </p:cNvPr>
          <p:cNvSpPr txBox="1"/>
          <p:nvPr/>
        </p:nvSpPr>
        <p:spPr>
          <a:xfrm>
            <a:off x="8125900" y="2743067"/>
            <a:ext cx="294774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B49B21-9539-D706-C348-654FC2E65EDA}"/>
              </a:ext>
            </a:extLst>
          </p:cNvPr>
          <p:cNvSpPr txBox="1"/>
          <p:nvPr/>
        </p:nvSpPr>
        <p:spPr>
          <a:xfrm>
            <a:off x="8420674" y="2743067"/>
            <a:ext cx="294774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5FEBB-66E8-B50C-7453-0CA848354C0C}"/>
              </a:ext>
            </a:extLst>
          </p:cNvPr>
          <p:cNvSpPr txBox="1"/>
          <p:nvPr/>
        </p:nvSpPr>
        <p:spPr>
          <a:xfrm>
            <a:off x="8715448" y="2743067"/>
            <a:ext cx="294774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5ED000-B2CE-1E66-CDC8-470B44CF1DF9}"/>
              </a:ext>
            </a:extLst>
          </p:cNvPr>
          <p:cNvSpPr txBox="1"/>
          <p:nvPr/>
        </p:nvSpPr>
        <p:spPr>
          <a:xfrm>
            <a:off x="9010222" y="2743067"/>
            <a:ext cx="294774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66D2F5-2578-0802-A952-026D6E8C270C}"/>
              </a:ext>
            </a:extLst>
          </p:cNvPr>
          <p:cNvSpPr txBox="1"/>
          <p:nvPr/>
        </p:nvSpPr>
        <p:spPr>
          <a:xfrm>
            <a:off x="7280694" y="2743067"/>
            <a:ext cx="772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SIMD: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4160A4-4F5C-E2B5-EC65-A92F40AE970C}"/>
              </a:ext>
            </a:extLst>
          </p:cNvPr>
          <p:cNvSpPr txBox="1"/>
          <p:nvPr/>
        </p:nvSpPr>
        <p:spPr>
          <a:xfrm>
            <a:off x="9304324" y="2743067"/>
            <a:ext cx="294774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C0B780-6BF2-09C1-5DB5-CF4E776AAD50}"/>
              </a:ext>
            </a:extLst>
          </p:cNvPr>
          <p:cNvSpPr txBox="1"/>
          <p:nvPr/>
        </p:nvSpPr>
        <p:spPr>
          <a:xfrm>
            <a:off x="9599097" y="2743067"/>
            <a:ext cx="436701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30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C300B8-FF71-0823-9B41-192B539186BA}"/>
              </a:ext>
            </a:extLst>
          </p:cNvPr>
          <p:cNvSpPr txBox="1"/>
          <p:nvPr/>
        </p:nvSpPr>
        <p:spPr>
          <a:xfrm>
            <a:off x="10035798" y="2743067"/>
            <a:ext cx="436700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31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1FF976-83D3-B29C-756C-3575AF107D88}"/>
              </a:ext>
            </a:extLst>
          </p:cNvPr>
          <p:cNvSpPr/>
          <p:nvPr/>
        </p:nvSpPr>
        <p:spPr>
          <a:xfrm>
            <a:off x="7859467" y="3958247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DD5017C-8921-B199-7A9D-2C01D55D05E0}"/>
              </a:ext>
            </a:extLst>
          </p:cNvPr>
          <p:cNvSpPr/>
          <p:nvPr/>
        </p:nvSpPr>
        <p:spPr>
          <a:xfrm>
            <a:off x="8432355" y="4028773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F34746-BFFE-3824-0569-CBA448067B22}"/>
              </a:ext>
            </a:extLst>
          </p:cNvPr>
          <p:cNvSpPr/>
          <p:nvPr/>
        </p:nvSpPr>
        <p:spPr>
          <a:xfrm>
            <a:off x="9008322" y="4484192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EC860F4-07BB-CF6C-B8AA-3B010512D43E}"/>
              </a:ext>
            </a:extLst>
          </p:cNvPr>
          <p:cNvSpPr/>
          <p:nvPr/>
        </p:nvSpPr>
        <p:spPr>
          <a:xfrm>
            <a:off x="8364261" y="470306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E41022C-A9AB-C223-B84C-7D3299A9D5D3}"/>
              </a:ext>
            </a:extLst>
          </p:cNvPr>
          <p:cNvSpPr/>
          <p:nvPr/>
        </p:nvSpPr>
        <p:spPr>
          <a:xfrm>
            <a:off x="7010082" y="415847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9B3971C-D301-24DF-EC93-ED53FB3D5711}"/>
              </a:ext>
            </a:extLst>
          </p:cNvPr>
          <p:cNvSpPr/>
          <p:nvPr/>
        </p:nvSpPr>
        <p:spPr>
          <a:xfrm>
            <a:off x="7634170" y="434314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6493415-C784-1180-3FC7-07B7B7982CCF}"/>
              </a:ext>
            </a:extLst>
          </p:cNvPr>
          <p:cNvSpPr/>
          <p:nvPr/>
        </p:nvSpPr>
        <p:spPr>
          <a:xfrm>
            <a:off x="7078176" y="4695322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F14852C-50B6-FCAF-661B-E75E479F38EF}"/>
              </a:ext>
            </a:extLst>
          </p:cNvPr>
          <p:cNvSpPr/>
          <p:nvPr/>
        </p:nvSpPr>
        <p:spPr>
          <a:xfrm>
            <a:off x="7851423" y="4765847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E9A8886-1BAC-2E38-804A-9F8CBF8A7BBC}"/>
              </a:ext>
            </a:extLst>
          </p:cNvPr>
          <p:cNvSpPr/>
          <p:nvPr/>
        </p:nvSpPr>
        <p:spPr>
          <a:xfrm>
            <a:off x="7407709" y="516711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03593C9-082B-EC6D-2832-FEC74F6055E3}"/>
              </a:ext>
            </a:extLst>
          </p:cNvPr>
          <p:cNvSpPr/>
          <p:nvPr/>
        </p:nvSpPr>
        <p:spPr>
          <a:xfrm>
            <a:off x="8364261" y="5306831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3121871-B54F-C38A-F123-8DF334BF2084}"/>
              </a:ext>
            </a:extLst>
          </p:cNvPr>
          <p:cNvSpPr/>
          <p:nvPr/>
        </p:nvSpPr>
        <p:spPr>
          <a:xfrm>
            <a:off x="8911562" y="503299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0DAAA20-AE7B-224A-884E-97D8F189F49C}"/>
              </a:ext>
            </a:extLst>
          </p:cNvPr>
          <p:cNvSpPr/>
          <p:nvPr/>
        </p:nvSpPr>
        <p:spPr>
          <a:xfrm>
            <a:off x="8109530" y="4413666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12ADE3D-EBDD-0CB7-7CD5-2ED8FC5A65CA}"/>
              </a:ext>
            </a:extLst>
          </p:cNvPr>
          <p:cNvSpPr/>
          <p:nvPr/>
        </p:nvSpPr>
        <p:spPr>
          <a:xfrm>
            <a:off x="7851423" y="5573447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623E5FD-69B5-4E25-FDD4-090323823FE1}"/>
              </a:ext>
            </a:extLst>
          </p:cNvPr>
          <p:cNvCxnSpPr>
            <a:cxnSpLocks/>
            <a:stCxn id="35" idx="0"/>
            <a:endCxn id="27" idx="4"/>
          </p:cNvCxnSpPr>
          <p:nvPr/>
        </p:nvCxnSpPr>
        <p:spPr>
          <a:xfrm flipV="1">
            <a:off x="8979656" y="4625243"/>
            <a:ext cx="96760" cy="4077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CE7FD2C-9F8B-2C8A-D780-2CC6DC73D356}"/>
              </a:ext>
            </a:extLst>
          </p:cNvPr>
          <p:cNvCxnSpPr>
            <a:cxnSpLocks/>
            <a:stCxn id="35" idx="3"/>
            <a:endCxn id="34" idx="7"/>
          </p:cNvCxnSpPr>
          <p:nvPr/>
        </p:nvCxnSpPr>
        <p:spPr>
          <a:xfrm flipH="1">
            <a:off x="8480505" y="5153390"/>
            <a:ext cx="451001" cy="1740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9694C24-754F-9050-2FEF-8AAF8363CB39}"/>
              </a:ext>
            </a:extLst>
          </p:cNvPr>
          <p:cNvCxnSpPr>
            <a:cxnSpLocks/>
            <a:stCxn id="38" idx="7"/>
            <a:endCxn id="34" idx="3"/>
          </p:cNvCxnSpPr>
          <p:nvPr/>
        </p:nvCxnSpPr>
        <p:spPr>
          <a:xfrm flipV="1">
            <a:off x="7967667" y="5427226"/>
            <a:ext cx="416538" cy="1668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7281D1C-DB04-25BE-9760-353F1A75953B}"/>
              </a:ext>
            </a:extLst>
          </p:cNvPr>
          <p:cNvCxnSpPr>
            <a:cxnSpLocks/>
            <a:stCxn id="34" idx="0"/>
            <a:endCxn id="28" idx="4"/>
          </p:cNvCxnSpPr>
          <p:nvPr/>
        </p:nvCxnSpPr>
        <p:spPr>
          <a:xfrm flipV="1">
            <a:off x="8432355" y="4844116"/>
            <a:ext cx="0" cy="46271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6B31791-0E36-0D1B-FE24-6B2B13289107}"/>
              </a:ext>
            </a:extLst>
          </p:cNvPr>
          <p:cNvCxnSpPr>
            <a:cxnSpLocks/>
            <a:stCxn id="28" idx="7"/>
            <a:endCxn id="27" idx="2"/>
          </p:cNvCxnSpPr>
          <p:nvPr/>
        </p:nvCxnSpPr>
        <p:spPr>
          <a:xfrm flipV="1">
            <a:off x="8480505" y="4554718"/>
            <a:ext cx="527817" cy="16900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1D554BA-E436-53A3-19CD-7325015D1B10}"/>
              </a:ext>
            </a:extLst>
          </p:cNvPr>
          <p:cNvCxnSpPr>
            <a:cxnSpLocks/>
            <a:stCxn id="28" idx="5"/>
            <a:endCxn id="35" idx="1"/>
          </p:cNvCxnSpPr>
          <p:nvPr/>
        </p:nvCxnSpPr>
        <p:spPr>
          <a:xfrm>
            <a:off x="8480505" y="4823460"/>
            <a:ext cx="451001" cy="2301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498ABF9-5A78-074E-302D-ED42491C335B}"/>
              </a:ext>
            </a:extLst>
          </p:cNvPr>
          <p:cNvCxnSpPr>
            <a:cxnSpLocks/>
            <a:stCxn id="25" idx="4"/>
            <a:endCxn id="28" idx="0"/>
          </p:cNvCxnSpPr>
          <p:nvPr/>
        </p:nvCxnSpPr>
        <p:spPr>
          <a:xfrm flipH="1">
            <a:off x="8432355" y="4169824"/>
            <a:ext cx="68094" cy="53324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07F6569-ADCD-2963-E708-A2FA47818B97}"/>
              </a:ext>
            </a:extLst>
          </p:cNvPr>
          <p:cNvCxnSpPr>
            <a:cxnSpLocks/>
            <a:stCxn id="25" idx="5"/>
            <a:endCxn id="27" idx="1"/>
          </p:cNvCxnSpPr>
          <p:nvPr/>
        </p:nvCxnSpPr>
        <p:spPr>
          <a:xfrm>
            <a:off x="8548599" y="4149168"/>
            <a:ext cx="479667" cy="3556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C7B58B-9D85-82EE-8F93-0A082AF07194}"/>
              </a:ext>
            </a:extLst>
          </p:cNvPr>
          <p:cNvCxnSpPr>
            <a:cxnSpLocks/>
            <a:stCxn id="36" idx="7"/>
            <a:endCxn id="25" idx="3"/>
          </p:cNvCxnSpPr>
          <p:nvPr/>
        </p:nvCxnSpPr>
        <p:spPr>
          <a:xfrm flipV="1">
            <a:off x="8225774" y="4149168"/>
            <a:ext cx="226525" cy="28515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9D93DCD-FDA5-E764-9921-F1E4EC42247A}"/>
              </a:ext>
            </a:extLst>
          </p:cNvPr>
          <p:cNvCxnSpPr>
            <a:cxnSpLocks/>
            <a:stCxn id="36" idx="5"/>
            <a:endCxn id="28" idx="1"/>
          </p:cNvCxnSpPr>
          <p:nvPr/>
        </p:nvCxnSpPr>
        <p:spPr>
          <a:xfrm>
            <a:off x="8225774" y="4534061"/>
            <a:ext cx="158431" cy="1896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173A15E-AC5F-29E8-4D06-6922C7D192A9}"/>
              </a:ext>
            </a:extLst>
          </p:cNvPr>
          <p:cNvCxnSpPr>
            <a:cxnSpLocks/>
            <a:stCxn id="24" idx="6"/>
            <a:endCxn id="25" idx="1"/>
          </p:cNvCxnSpPr>
          <p:nvPr/>
        </p:nvCxnSpPr>
        <p:spPr>
          <a:xfrm>
            <a:off x="7995655" y="4028773"/>
            <a:ext cx="456644" cy="20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335C9D3-E2D5-1D48-5674-3FEF4027E707}"/>
              </a:ext>
            </a:extLst>
          </p:cNvPr>
          <p:cNvCxnSpPr>
            <a:cxnSpLocks/>
            <a:stCxn id="24" idx="3"/>
            <a:endCxn id="30" idx="7"/>
          </p:cNvCxnSpPr>
          <p:nvPr/>
        </p:nvCxnSpPr>
        <p:spPr>
          <a:xfrm flipH="1">
            <a:off x="7750414" y="4078642"/>
            <a:ext cx="128997" cy="28515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B6C124B-B638-0FFF-3591-83719D86C1E3}"/>
              </a:ext>
            </a:extLst>
          </p:cNvPr>
          <p:cNvCxnSpPr>
            <a:cxnSpLocks/>
            <a:stCxn id="24" idx="5"/>
            <a:endCxn id="36" idx="1"/>
          </p:cNvCxnSpPr>
          <p:nvPr/>
        </p:nvCxnSpPr>
        <p:spPr>
          <a:xfrm>
            <a:off x="7975711" y="4078642"/>
            <a:ext cx="153763" cy="3556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841FA2B-14A9-F14B-45AA-D98878EE11F7}"/>
              </a:ext>
            </a:extLst>
          </p:cNvPr>
          <p:cNvCxnSpPr>
            <a:cxnSpLocks/>
            <a:stCxn id="30" idx="5"/>
            <a:endCxn id="36" idx="2"/>
          </p:cNvCxnSpPr>
          <p:nvPr/>
        </p:nvCxnSpPr>
        <p:spPr>
          <a:xfrm>
            <a:off x="7750414" y="4463536"/>
            <a:ext cx="359116" cy="20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675F1F9-B002-58F3-2122-7DB352E44552}"/>
              </a:ext>
            </a:extLst>
          </p:cNvPr>
          <p:cNvCxnSpPr>
            <a:cxnSpLocks/>
            <a:stCxn id="30" idx="2"/>
            <a:endCxn id="29" idx="6"/>
          </p:cNvCxnSpPr>
          <p:nvPr/>
        </p:nvCxnSpPr>
        <p:spPr>
          <a:xfrm flipH="1" flipV="1">
            <a:off x="7146270" y="4229001"/>
            <a:ext cx="487900" cy="18466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8EE6021-BC4F-2904-4FCA-CF78761DA814}"/>
              </a:ext>
            </a:extLst>
          </p:cNvPr>
          <p:cNvCxnSpPr>
            <a:cxnSpLocks/>
            <a:stCxn id="24" idx="2"/>
            <a:endCxn id="29" idx="6"/>
          </p:cNvCxnSpPr>
          <p:nvPr/>
        </p:nvCxnSpPr>
        <p:spPr>
          <a:xfrm flipH="1">
            <a:off x="7146270" y="4028773"/>
            <a:ext cx="713197" cy="20022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EADE1EC-959F-A12C-A737-2A0AAD2FAEDE}"/>
              </a:ext>
            </a:extLst>
          </p:cNvPr>
          <p:cNvCxnSpPr>
            <a:cxnSpLocks/>
            <a:stCxn id="32" idx="7"/>
            <a:endCxn id="36" idx="3"/>
          </p:cNvCxnSpPr>
          <p:nvPr/>
        </p:nvCxnSpPr>
        <p:spPr>
          <a:xfrm flipV="1">
            <a:off x="7967667" y="4534061"/>
            <a:ext cx="161807" cy="2524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4E2677E-6F82-E5F7-6DA6-4B13E31E32F2}"/>
              </a:ext>
            </a:extLst>
          </p:cNvPr>
          <p:cNvCxnSpPr>
            <a:cxnSpLocks/>
            <a:stCxn id="30" idx="4"/>
            <a:endCxn id="32" idx="1"/>
          </p:cNvCxnSpPr>
          <p:nvPr/>
        </p:nvCxnSpPr>
        <p:spPr>
          <a:xfrm>
            <a:off x="7702264" y="4484192"/>
            <a:ext cx="169103" cy="3023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FE7897-DC03-7228-D30A-A1552F6ADD68}"/>
              </a:ext>
            </a:extLst>
          </p:cNvPr>
          <p:cNvCxnSpPr>
            <a:cxnSpLocks/>
            <a:stCxn id="32" idx="6"/>
            <a:endCxn id="28" idx="3"/>
          </p:cNvCxnSpPr>
          <p:nvPr/>
        </p:nvCxnSpPr>
        <p:spPr>
          <a:xfrm flipV="1">
            <a:off x="7987611" y="4823460"/>
            <a:ext cx="396594" cy="129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FB76F0E-B08F-2E32-AA97-4513887F192A}"/>
              </a:ext>
            </a:extLst>
          </p:cNvPr>
          <p:cNvCxnSpPr>
            <a:cxnSpLocks/>
            <a:stCxn id="32" idx="5"/>
            <a:endCxn id="34" idx="1"/>
          </p:cNvCxnSpPr>
          <p:nvPr/>
        </p:nvCxnSpPr>
        <p:spPr>
          <a:xfrm>
            <a:off x="7967667" y="4886242"/>
            <a:ext cx="416538" cy="4412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3547F23-FD9B-1734-CD21-FE399B7BB34A}"/>
              </a:ext>
            </a:extLst>
          </p:cNvPr>
          <p:cNvCxnSpPr>
            <a:cxnSpLocks/>
            <a:stCxn id="33" idx="5"/>
            <a:endCxn id="38" idx="1"/>
          </p:cNvCxnSpPr>
          <p:nvPr/>
        </p:nvCxnSpPr>
        <p:spPr>
          <a:xfrm>
            <a:off x="7523953" y="5287506"/>
            <a:ext cx="347414" cy="3065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3E54BE0-5DCF-C9CA-F412-7673D7FBEF95}"/>
              </a:ext>
            </a:extLst>
          </p:cNvPr>
          <p:cNvCxnSpPr>
            <a:cxnSpLocks/>
            <a:stCxn id="31" idx="4"/>
            <a:endCxn id="33" idx="1"/>
          </p:cNvCxnSpPr>
          <p:nvPr/>
        </p:nvCxnSpPr>
        <p:spPr>
          <a:xfrm>
            <a:off x="7146270" y="4836373"/>
            <a:ext cx="281383" cy="3513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BC7D925-4D27-18E1-CF5E-8AD9F59B8011}"/>
              </a:ext>
            </a:extLst>
          </p:cNvPr>
          <p:cNvCxnSpPr>
            <a:cxnSpLocks/>
            <a:stCxn id="29" idx="4"/>
            <a:endCxn id="31" idx="1"/>
          </p:cNvCxnSpPr>
          <p:nvPr/>
        </p:nvCxnSpPr>
        <p:spPr>
          <a:xfrm>
            <a:off x="7078176" y="4299526"/>
            <a:ext cx="19944" cy="4164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A9DBBBE-EC7B-83C9-6E9B-8CB1EA506E69}"/>
              </a:ext>
            </a:extLst>
          </p:cNvPr>
          <p:cNvCxnSpPr>
            <a:cxnSpLocks/>
            <a:stCxn id="30" idx="3"/>
            <a:endCxn id="31" idx="7"/>
          </p:cNvCxnSpPr>
          <p:nvPr/>
        </p:nvCxnSpPr>
        <p:spPr>
          <a:xfrm flipH="1">
            <a:off x="7194420" y="4463536"/>
            <a:ext cx="459694" cy="2524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7CC05FC-4481-45D4-C4F5-21BDD3845DFF}"/>
              </a:ext>
            </a:extLst>
          </p:cNvPr>
          <p:cNvCxnSpPr>
            <a:cxnSpLocks/>
            <a:stCxn id="32" idx="2"/>
            <a:endCxn id="31" idx="6"/>
          </p:cNvCxnSpPr>
          <p:nvPr/>
        </p:nvCxnSpPr>
        <p:spPr>
          <a:xfrm flipH="1" flipV="1">
            <a:off x="7214364" y="4765848"/>
            <a:ext cx="637059" cy="70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F23AC13-CF61-BC34-548F-64CB3628616E}"/>
              </a:ext>
            </a:extLst>
          </p:cNvPr>
          <p:cNvCxnSpPr>
            <a:cxnSpLocks/>
            <a:stCxn id="32" idx="3"/>
            <a:endCxn id="33" idx="7"/>
          </p:cNvCxnSpPr>
          <p:nvPr/>
        </p:nvCxnSpPr>
        <p:spPr>
          <a:xfrm flipH="1">
            <a:off x="7523953" y="4886242"/>
            <a:ext cx="347414" cy="3015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CA7A1DB-B355-19D5-52FA-B1F35F50ACBF}"/>
              </a:ext>
            </a:extLst>
          </p:cNvPr>
          <p:cNvCxnSpPr>
            <a:cxnSpLocks/>
            <a:stCxn id="32" idx="4"/>
            <a:endCxn id="38" idx="0"/>
          </p:cNvCxnSpPr>
          <p:nvPr/>
        </p:nvCxnSpPr>
        <p:spPr>
          <a:xfrm>
            <a:off x="7919517" y="4906898"/>
            <a:ext cx="0" cy="6665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CEECAEB6-2233-C525-3FD5-C2925CA15144}"/>
              </a:ext>
            </a:extLst>
          </p:cNvPr>
          <p:cNvSpPr/>
          <p:nvPr/>
        </p:nvSpPr>
        <p:spPr>
          <a:xfrm>
            <a:off x="10197209" y="861434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9D55811-2E56-67F0-7014-3A789685867F}"/>
              </a:ext>
            </a:extLst>
          </p:cNvPr>
          <p:cNvSpPr/>
          <p:nvPr/>
        </p:nvSpPr>
        <p:spPr>
          <a:xfrm>
            <a:off x="10336638" y="993568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2134BEC-E3A8-82A1-0A7B-2D7F68C12A08}"/>
              </a:ext>
            </a:extLst>
          </p:cNvPr>
          <p:cNvSpPr/>
          <p:nvPr/>
        </p:nvSpPr>
        <p:spPr>
          <a:xfrm>
            <a:off x="10553888" y="861434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D441CFF-7B68-8375-B39C-F250EEF677FE}"/>
              </a:ext>
            </a:extLst>
          </p:cNvPr>
          <p:cNvSpPr/>
          <p:nvPr/>
        </p:nvSpPr>
        <p:spPr>
          <a:xfrm>
            <a:off x="10693317" y="993568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29403B49-AA1E-5867-A0E5-EC32961E8E11}"/>
              </a:ext>
            </a:extLst>
          </p:cNvPr>
          <p:cNvSpPr/>
          <p:nvPr/>
        </p:nvSpPr>
        <p:spPr>
          <a:xfrm>
            <a:off x="9840527" y="1210008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833CF524-6932-E77B-30EC-2691EF01AF11}"/>
              </a:ext>
            </a:extLst>
          </p:cNvPr>
          <p:cNvSpPr/>
          <p:nvPr/>
        </p:nvSpPr>
        <p:spPr>
          <a:xfrm>
            <a:off x="9979956" y="1342142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42876CE-2BD3-2493-2C12-19CD33375084}"/>
              </a:ext>
            </a:extLst>
          </p:cNvPr>
          <p:cNvSpPr/>
          <p:nvPr/>
        </p:nvSpPr>
        <p:spPr>
          <a:xfrm>
            <a:off x="10197206" y="1210008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278E9DD-CB03-8E7E-C7AE-D0F69FF7F80C}"/>
              </a:ext>
            </a:extLst>
          </p:cNvPr>
          <p:cNvSpPr/>
          <p:nvPr/>
        </p:nvSpPr>
        <p:spPr>
          <a:xfrm>
            <a:off x="10336635" y="1342142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8B3B5A3-9EFC-79FF-F57B-5099BD7475F7}"/>
              </a:ext>
            </a:extLst>
          </p:cNvPr>
          <p:cNvSpPr/>
          <p:nvPr/>
        </p:nvSpPr>
        <p:spPr>
          <a:xfrm>
            <a:off x="9127167" y="1558581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6E4FCB0B-791C-A269-5485-62B29B5D3B51}"/>
              </a:ext>
            </a:extLst>
          </p:cNvPr>
          <p:cNvSpPr/>
          <p:nvPr/>
        </p:nvSpPr>
        <p:spPr>
          <a:xfrm>
            <a:off x="9266596" y="1690715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5A58D65-4EED-D9E2-0E2E-E11BD76FC53C}"/>
              </a:ext>
            </a:extLst>
          </p:cNvPr>
          <p:cNvSpPr/>
          <p:nvPr/>
        </p:nvSpPr>
        <p:spPr>
          <a:xfrm>
            <a:off x="9483846" y="1558581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D976B9A6-AD4D-8EA0-0E1C-91C8CD37EDC9}"/>
              </a:ext>
            </a:extLst>
          </p:cNvPr>
          <p:cNvSpPr/>
          <p:nvPr/>
        </p:nvSpPr>
        <p:spPr>
          <a:xfrm>
            <a:off x="9623275" y="1690715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E5E8D088-E1E5-76D4-17E8-57CFB9F96338}"/>
              </a:ext>
            </a:extLst>
          </p:cNvPr>
          <p:cNvSpPr/>
          <p:nvPr/>
        </p:nvSpPr>
        <p:spPr>
          <a:xfrm>
            <a:off x="10553883" y="1210008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C2BA2B1F-70B5-7042-3BE7-4F0074F8F343}"/>
              </a:ext>
            </a:extLst>
          </p:cNvPr>
          <p:cNvSpPr/>
          <p:nvPr/>
        </p:nvSpPr>
        <p:spPr>
          <a:xfrm>
            <a:off x="10693312" y="1342142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1B9D7FA-7A16-61A9-79E4-81EE5A5E1C1E}"/>
              </a:ext>
            </a:extLst>
          </p:cNvPr>
          <p:cNvSpPr/>
          <p:nvPr/>
        </p:nvSpPr>
        <p:spPr>
          <a:xfrm>
            <a:off x="9840523" y="1558581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2BF11D16-E493-C094-A89B-13C793B2D094}"/>
              </a:ext>
            </a:extLst>
          </p:cNvPr>
          <p:cNvSpPr/>
          <p:nvPr/>
        </p:nvSpPr>
        <p:spPr>
          <a:xfrm>
            <a:off x="9979952" y="1690715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A573EC0-2634-6BD3-FEF8-1F68B74B7CA6}"/>
              </a:ext>
            </a:extLst>
          </p:cNvPr>
          <p:cNvSpPr/>
          <p:nvPr/>
        </p:nvSpPr>
        <p:spPr>
          <a:xfrm>
            <a:off x="10197202" y="1558581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06BE34A-3D2C-F21B-D7ED-F409DABA7BC7}"/>
              </a:ext>
            </a:extLst>
          </p:cNvPr>
          <p:cNvSpPr/>
          <p:nvPr/>
        </p:nvSpPr>
        <p:spPr>
          <a:xfrm>
            <a:off x="10336631" y="1690715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830F68C-3933-F9D8-8B66-39E4F33BC6D0}"/>
              </a:ext>
            </a:extLst>
          </p:cNvPr>
          <p:cNvSpPr/>
          <p:nvPr/>
        </p:nvSpPr>
        <p:spPr>
          <a:xfrm>
            <a:off x="10553896" y="1558581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2B221A5-6A1B-3567-5382-B94D74ED2D1E}"/>
              </a:ext>
            </a:extLst>
          </p:cNvPr>
          <p:cNvSpPr/>
          <p:nvPr/>
        </p:nvSpPr>
        <p:spPr>
          <a:xfrm>
            <a:off x="10693325" y="1690715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EADC86A-5E65-E082-3EBE-DF6BB9CF5A17}"/>
              </a:ext>
            </a:extLst>
          </p:cNvPr>
          <p:cNvSpPr/>
          <p:nvPr/>
        </p:nvSpPr>
        <p:spPr>
          <a:xfrm>
            <a:off x="10553885" y="512860"/>
            <a:ext cx="356681" cy="3485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C65B4A5B-3E1A-C0D2-7F0E-1978D8B98851}"/>
              </a:ext>
            </a:extLst>
          </p:cNvPr>
          <p:cNvSpPr/>
          <p:nvPr/>
        </p:nvSpPr>
        <p:spPr>
          <a:xfrm>
            <a:off x="10693314" y="644994"/>
            <a:ext cx="77821" cy="84306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0420DB6-4F08-585F-08F3-EAB243FA598E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0252950" y="2392998"/>
            <a:ext cx="1198" cy="35006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21ED463-2253-1CE4-03A4-C03BAC9E77A9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9817448" y="2185475"/>
            <a:ext cx="0" cy="5575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97EE8CA-BBCD-D346-3D20-526CACA371D7}"/>
              </a:ext>
            </a:extLst>
          </p:cNvPr>
          <p:cNvCxnSpPr>
            <a:cxnSpLocks/>
          </p:cNvCxnSpPr>
          <p:nvPr/>
        </p:nvCxnSpPr>
        <p:spPr>
          <a:xfrm>
            <a:off x="8269851" y="687147"/>
            <a:ext cx="0" cy="20526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B3381102-B7C0-7854-2522-5485BE24E304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8568061" y="1035721"/>
            <a:ext cx="0" cy="170734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8F9A3A52-D403-69DA-EB67-8BC91B53259C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8862822" y="1377810"/>
            <a:ext cx="13" cy="13652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2868DD65-4E97-A8F6-8B63-C1326A8F30F5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156713" y="2052366"/>
            <a:ext cx="896" cy="6907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83351DC8-F58A-990C-87CC-622DD50A5391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7078176" y="3394862"/>
            <a:ext cx="0" cy="7636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F540BF97-1BB5-8169-D9FF-A7D4A6CDDEC9}"/>
              </a:ext>
            </a:extLst>
          </p:cNvPr>
          <p:cNvCxnSpPr>
            <a:cxnSpLocks/>
          </p:cNvCxnSpPr>
          <p:nvPr/>
        </p:nvCxnSpPr>
        <p:spPr>
          <a:xfrm>
            <a:off x="7088148" y="3394862"/>
            <a:ext cx="118170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DADF8C92-60C5-F52D-7B49-07DA95EFBDBA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927561" y="3506325"/>
            <a:ext cx="0" cy="4519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B6B5A123-6DB7-8063-5B90-4F5B8DAB78D6}"/>
              </a:ext>
            </a:extLst>
          </p:cNvPr>
          <p:cNvCxnSpPr>
            <a:cxnSpLocks/>
          </p:cNvCxnSpPr>
          <p:nvPr/>
        </p:nvCxnSpPr>
        <p:spPr>
          <a:xfrm flipH="1">
            <a:off x="7927561" y="3506325"/>
            <a:ext cx="63728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ADBDA35-E300-6CFE-B368-A3E492EC973C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8500449" y="3642723"/>
            <a:ext cx="0" cy="3860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42C10C1F-3AEA-D5AB-539C-F27F798841ED}"/>
              </a:ext>
            </a:extLst>
          </p:cNvPr>
          <p:cNvCxnSpPr>
            <a:cxnSpLocks/>
          </p:cNvCxnSpPr>
          <p:nvPr/>
        </p:nvCxnSpPr>
        <p:spPr>
          <a:xfrm>
            <a:off x="8500449" y="3642723"/>
            <a:ext cx="36238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7C38D361-2C5C-D654-391A-4643DA5CDC74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9076416" y="3908653"/>
            <a:ext cx="0" cy="5755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4D9C056-A9F4-25CE-D7FF-2FD2C3E3D3C8}"/>
              </a:ext>
            </a:extLst>
          </p:cNvPr>
          <p:cNvCxnSpPr>
            <a:cxnSpLocks/>
            <a:endCxn id="34" idx="6"/>
          </p:cNvCxnSpPr>
          <p:nvPr/>
        </p:nvCxnSpPr>
        <p:spPr>
          <a:xfrm flipH="1">
            <a:off x="8500449" y="5377356"/>
            <a:ext cx="1098648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D47F1476-90BD-338A-04F6-6D581F9D6FB9}"/>
              </a:ext>
            </a:extLst>
          </p:cNvPr>
          <p:cNvCxnSpPr>
            <a:cxnSpLocks/>
          </p:cNvCxnSpPr>
          <p:nvPr/>
        </p:nvCxnSpPr>
        <p:spPr>
          <a:xfrm flipV="1">
            <a:off x="9599097" y="4031935"/>
            <a:ext cx="0" cy="13454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2A2E45A3-2013-6C67-8719-E49B4AE33D5E}"/>
              </a:ext>
            </a:extLst>
          </p:cNvPr>
          <p:cNvCxnSpPr>
            <a:cxnSpLocks/>
          </p:cNvCxnSpPr>
          <p:nvPr/>
        </p:nvCxnSpPr>
        <p:spPr>
          <a:xfrm>
            <a:off x="9599097" y="4028772"/>
            <a:ext cx="21835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EEC8F3DD-5767-6E73-230E-014F01312CEB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7987611" y="5642037"/>
            <a:ext cx="1866604" cy="19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BD728243-AF77-B002-5B44-4542A9E7BD4F}"/>
              </a:ext>
            </a:extLst>
          </p:cNvPr>
          <p:cNvCxnSpPr>
            <a:cxnSpLocks/>
          </p:cNvCxnSpPr>
          <p:nvPr/>
        </p:nvCxnSpPr>
        <p:spPr>
          <a:xfrm>
            <a:off x="9854215" y="4207270"/>
            <a:ext cx="0" cy="142949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E17A1744-3386-02E6-A01C-743560AE283C}"/>
              </a:ext>
            </a:extLst>
          </p:cNvPr>
          <p:cNvCxnSpPr>
            <a:cxnSpLocks/>
          </p:cNvCxnSpPr>
          <p:nvPr/>
        </p:nvCxnSpPr>
        <p:spPr>
          <a:xfrm>
            <a:off x="9854215" y="4207270"/>
            <a:ext cx="39873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E9E072F4-9C88-F3DA-C898-6DDCDB9426D8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10252950" y="3112399"/>
            <a:ext cx="1198" cy="10948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B49959C9-BD34-2CBC-816E-4B9B801B9C17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9817448" y="3112399"/>
            <a:ext cx="0" cy="9163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5E8B864B-9227-B9F5-2118-A20DA26ED9E9}"/>
              </a:ext>
            </a:extLst>
          </p:cNvPr>
          <p:cNvCxnSpPr>
            <a:cxnSpLocks/>
            <a:endCxn id="12" idx="2"/>
          </p:cNvCxnSpPr>
          <p:nvPr/>
        </p:nvCxnSpPr>
        <p:spPr>
          <a:xfrm flipH="1" flipV="1">
            <a:off x="9157609" y="3112399"/>
            <a:ext cx="5985" cy="7962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A909A4C0-8C12-17CC-E5D1-61E9A72E7F6E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8862834" y="3112399"/>
            <a:ext cx="1" cy="5303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82B11E91-493F-2051-6A96-50454230BE05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8564846" y="3112399"/>
            <a:ext cx="3215" cy="3939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B3A3D1D-0828-2EAC-89C0-1F2AD2846EBA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8269851" y="3112399"/>
            <a:ext cx="3436" cy="2790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2E075668-B783-6829-2100-571F3B13A8D0}"/>
              </a:ext>
            </a:extLst>
          </p:cNvPr>
          <p:cNvCxnSpPr>
            <a:cxnSpLocks/>
          </p:cNvCxnSpPr>
          <p:nvPr/>
        </p:nvCxnSpPr>
        <p:spPr>
          <a:xfrm>
            <a:off x="9076416" y="3908653"/>
            <a:ext cx="8717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5AA418-F0A9-5C36-18D0-246127C1C230}"/>
              </a:ext>
            </a:extLst>
          </p:cNvPr>
          <p:cNvCxnSpPr>
            <a:cxnSpLocks/>
          </p:cNvCxnSpPr>
          <p:nvPr/>
        </p:nvCxnSpPr>
        <p:spPr>
          <a:xfrm>
            <a:off x="10248762" y="2394683"/>
            <a:ext cx="48347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CB7F902-83D1-C16F-9FD5-83B41EC243AD}"/>
              </a:ext>
            </a:extLst>
          </p:cNvPr>
          <p:cNvCxnSpPr>
            <a:cxnSpLocks/>
            <a:stCxn id="101" idx="4"/>
          </p:cNvCxnSpPr>
          <p:nvPr/>
        </p:nvCxnSpPr>
        <p:spPr>
          <a:xfrm>
            <a:off x="10732236" y="1775021"/>
            <a:ext cx="0" cy="61797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B2DA0A-3CAB-97F0-621E-018A9DB0F759}"/>
              </a:ext>
            </a:extLst>
          </p:cNvPr>
          <p:cNvCxnSpPr>
            <a:cxnSpLocks/>
          </p:cNvCxnSpPr>
          <p:nvPr/>
        </p:nvCxnSpPr>
        <p:spPr>
          <a:xfrm>
            <a:off x="9817447" y="2185475"/>
            <a:ext cx="55809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20B7478-C811-0FB4-3C57-4238647C888D}"/>
              </a:ext>
            </a:extLst>
          </p:cNvPr>
          <p:cNvCxnSpPr>
            <a:cxnSpLocks/>
            <a:stCxn id="99" idx="4"/>
          </p:cNvCxnSpPr>
          <p:nvPr/>
        </p:nvCxnSpPr>
        <p:spPr>
          <a:xfrm>
            <a:off x="10375542" y="1775021"/>
            <a:ext cx="2" cy="40889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64C6C6-C084-5F1A-5E67-AE2107E73BC0}"/>
              </a:ext>
            </a:extLst>
          </p:cNvPr>
          <p:cNvCxnSpPr>
            <a:cxnSpLocks/>
            <a:endCxn id="103" idx="2"/>
          </p:cNvCxnSpPr>
          <p:nvPr/>
        </p:nvCxnSpPr>
        <p:spPr>
          <a:xfrm flipV="1">
            <a:off x="8269851" y="687147"/>
            <a:ext cx="2423463" cy="4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37E5B7B5-E1DB-4AAD-4BC9-32FA6CF3D3BB}"/>
              </a:ext>
            </a:extLst>
          </p:cNvPr>
          <p:cNvCxnSpPr>
            <a:cxnSpLocks/>
            <a:endCxn id="83" idx="2"/>
          </p:cNvCxnSpPr>
          <p:nvPr/>
        </p:nvCxnSpPr>
        <p:spPr>
          <a:xfrm>
            <a:off x="8564846" y="1035721"/>
            <a:ext cx="177179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42112B01-6037-F9AD-41B1-2782E240B11F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8862809" y="1380083"/>
            <a:ext cx="1117147" cy="4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D3552BAF-3E8B-C256-9C82-8512E87205BA}"/>
              </a:ext>
            </a:extLst>
          </p:cNvPr>
          <p:cNvCxnSpPr>
            <a:cxnSpLocks/>
          </p:cNvCxnSpPr>
          <p:nvPr/>
        </p:nvCxnSpPr>
        <p:spPr>
          <a:xfrm>
            <a:off x="9156713" y="2052818"/>
            <a:ext cx="14698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E002A14-0A02-A07B-75FB-31C2CE602E6C}"/>
              </a:ext>
            </a:extLst>
          </p:cNvPr>
          <p:cNvCxnSpPr>
            <a:cxnSpLocks/>
            <a:endCxn id="91" idx="4"/>
          </p:cNvCxnSpPr>
          <p:nvPr/>
        </p:nvCxnSpPr>
        <p:spPr>
          <a:xfrm flipV="1">
            <a:off x="9305507" y="1775021"/>
            <a:ext cx="0" cy="27779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5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8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8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5" fill="hold">
                      <p:stCondLst>
                        <p:cond delay="indefinite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8" grpId="0" animBg="1"/>
      <p:bldP spid="38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5EFC-F87C-94BC-9CB2-74B68F35E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CF0A1-A191-2FE2-A332-4E966B4C9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878484" cy="4663439"/>
          </a:xfrm>
        </p:spPr>
        <p:txBody>
          <a:bodyPr>
            <a:normAutofit/>
          </a:bodyPr>
          <a:lstStyle/>
          <a:p>
            <a:r>
              <a:rPr lang="uk-UA" dirty="0"/>
              <a:t>Один </a:t>
            </a:r>
            <a:r>
              <a:rPr lang="en-US" dirty="0"/>
              <a:t>SIMD </a:t>
            </a:r>
            <a:r>
              <a:rPr lang="uk-UA" dirty="0"/>
              <a:t>може обчислювати 32 елементи на раз, і, подібно до </a:t>
            </a:r>
            <a:r>
              <a:rPr lang="en-US" dirty="0"/>
              <a:t>CPU, </a:t>
            </a:r>
            <a:r>
              <a:rPr lang="uk-UA" dirty="0"/>
              <a:t>він має конвеєр команд</a:t>
            </a:r>
          </a:p>
          <a:p>
            <a:pPr lvl="1"/>
            <a:r>
              <a:rPr lang="uk-UA" dirty="0"/>
              <a:t>Одна група 32 елементів яка виконується називається </a:t>
            </a:r>
            <a:r>
              <a:rPr lang="uk-UA" b="1" dirty="0"/>
              <a:t>хвиля</a:t>
            </a:r>
            <a:r>
              <a:rPr lang="en-US" b="1" dirty="0"/>
              <a:t>/wave</a:t>
            </a:r>
          </a:p>
          <a:p>
            <a:r>
              <a:rPr lang="uk-UA" dirty="0"/>
              <a:t>Цей </a:t>
            </a:r>
            <a:r>
              <a:rPr lang="en-US" dirty="0"/>
              <a:t>SIMD </a:t>
            </a:r>
            <a:r>
              <a:rPr lang="uk-UA" dirty="0"/>
              <a:t>справді має чергу 16 інших хвиль з яких він може виконувати інструкції</a:t>
            </a:r>
          </a:p>
          <a:p>
            <a:pPr lvl="1"/>
            <a:r>
              <a:rPr lang="uk-UA" dirty="0"/>
              <a:t>Отже, коли у нас умовний перехід</a:t>
            </a:r>
            <a:r>
              <a:rPr lang="en-US" dirty="0"/>
              <a:t>/</a:t>
            </a:r>
            <a:r>
              <a:rPr lang="uk-UA" dirty="0"/>
              <a:t>затримки латентності</a:t>
            </a:r>
            <a:r>
              <a:rPr lang="en-US" dirty="0"/>
              <a:t>/</a:t>
            </a:r>
            <a:r>
              <a:rPr lang="uk-UA" dirty="0"/>
              <a:t>залежні інструкції, то замість чекати, ми просто виконуємо інструкції іншої хвилі</a:t>
            </a:r>
          </a:p>
          <a:p>
            <a:pPr lvl="1"/>
            <a:r>
              <a:rPr lang="uk-UA" dirty="0"/>
              <a:t>Нам тоді не потрібно мати модуль передбачення умову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1129FC-D50B-E9C9-D168-7ABF24D30C0F}"/>
              </a:ext>
            </a:extLst>
          </p:cNvPr>
          <p:cNvSpPr txBox="1"/>
          <p:nvPr/>
        </p:nvSpPr>
        <p:spPr>
          <a:xfrm>
            <a:off x="8939200" y="2894205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C25EEB-561F-4092-BDD8-0AC19E16621D}"/>
              </a:ext>
            </a:extLst>
          </p:cNvPr>
          <p:cNvSpPr txBox="1"/>
          <p:nvPr/>
        </p:nvSpPr>
        <p:spPr>
          <a:xfrm>
            <a:off x="6231667" y="2218668"/>
            <a:ext cx="1990928" cy="369332"/>
          </a:xfrm>
          <a:prstGeom prst="rect">
            <a:avLst/>
          </a:prstGeom>
          <a:solidFill>
            <a:srgbClr val="FFC9C9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Хвила0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C0474-7CCA-438E-EE72-9F7E83680DC6}"/>
              </a:ext>
            </a:extLst>
          </p:cNvPr>
          <p:cNvSpPr txBox="1"/>
          <p:nvPr/>
        </p:nvSpPr>
        <p:spPr>
          <a:xfrm>
            <a:off x="6231667" y="2571040"/>
            <a:ext cx="1990928" cy="369332"/>
          </a:xfrm>
          <a:prstGeom prst="rect">
            <a:avLst/>
          </a:prstGeom>
          <a:solidFill>
            <a:srgbClr val="FFC9C9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Хвила1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837145-4DB9-B4BC-A953-A8A0EF542744}"/>
              </a:ext>
            </a:extLst>
          </p:cNvPr>
          <p:cNvSpPr txBox="1"/>
          <p:nvPr/>
        </p:nvSpPr>
        <p:spPr>
          <a:xfrm>
            <a:off x="6231667" y="2940372"/>
            <a:ext cx="1990928" cy="369332"/>
          </a:xfrm>
          <a:prstGeom prst="rect">
            <a:avLst/>
          </a:prstGeom>
          <a:solidFill>
            <a:srgbClr val="FFC9C9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Хвила2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BEC1E8-33F5-65C5-80B0-D5CF2060B1E3}"/>
              </a:ext>
            </a:extLst>
          </p:cNvPr>
          <p:cNvSpPr txBox="1"/>
          <p:nvPr/>
        </p:nvSpPr>
        <p:spPr>
          <a:xfrm>
            <a:off x="6231667" y="3306180"/>
            <a:ext cx="1990928" cy="369332"/>
          </a:xfrm>
          <a:prstGeom prst="rect">
            <a:avLst/>
          </a:prstGeom>
          <a:solidFill>
            <a:srgbClr val="FFC9C9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...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5A662A-B76F-41F4-FC2D-FFC57D325624}"/>
              </a:ext>
            </a:extLst>
          </p:cNvPr>
          <p:cNvSpPr txBox="1"/>
          <p:nvPr/>
        </p:nvSpPr>
        <p:spPr>
          <a:xfrm>
            <a:off x="6231667" y="3662076"/>
            <a:ext cx="1990928" cy="369332"/>
          </a:xfrm>
          <a:prstGeom prst="rect">
            <a:avLst/>
          </a:prstGeom>
          <a:solidFill>
            <a:srgbClr val="FFC9C9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Хвила15</a:t>
            </a:r>
            <a:endParaRPr lang="en-US" dirty="0">
              <a:latin typeface="YouTube Sans"/>
            </a:endParaRP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C66BBEC6-C350-1CD9-DE78-1220A41A3F16}"/>
              </a:ext>
            </a:extLst>
          </p:cNvPr>
          <p:cNvSpPr/>
          <p:nvPr/>
        </p:nvSpPr>
        <p:spPr>
          <a:xfrm>
            <a:off x="8313906" y="2218668"/>
            <a:ext cx="258365" cy="1812740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333F91-49ED-8F83-1EE5-B6CBF4A62106}"/>
              </a:ext>
            </a:extLst>
          </p:cNvPr>
          <p:cNvCxnSpPr>
            <a:stCxn id="15" idx="1"/>
            <a:endCxn id="4" idx="1"/>
          </p:cNvCxnSpPr>
          <p:nvPr/>
        </p:nvCxnSpPr>
        <p:spPr>
          <a:xfrm>
            <a:off x="8572271" y="3125038"/>
            <a:ext cx="36692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011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A9DC8-6FF4-C86D-FD28-86A6AB26D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871117-D6D2-EC89-AEB4-02B66591D057}"/>
              </a:ext>
            </a:extLst>
          </p:cNvPr>
          <p:cNvSpPr txBox="1"/>
          <p:nvPr/>
        </p:nvSpPr>
        <p:spPr>
          <a:xfrm>
            <a:off x="4398101" y="5293209"/>
            <a:ext cx="2466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Цикл</a:t>
            </a:r>
            <a:r>
              <a:rPr lang="en-US" dirty="0">
                <a:latin typeface="YouTube Sans"/>
              </a:rPr>
              <a:t>/Cycle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F728A75-AF3D-D192-4D1E-746A972248A4}"/>
                  </a:ext>
                </a:extLst>
              </p:cNvPr>
              <p:cNvSpPr txBox="1"/>
              <p:nvPr/>
            </p:nvSpPr>
            <p:spPr>
              <a:xfrm>
                <a:off x="3271146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F728A75-AF3D-D192-4D1E-746A97224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1146" y="4769836"/>
                <a:ext cx="312821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E481DFD-68A0-6E6A-1ED5-55DDA5A1D103}"/>
                  </a:ext>
                </a:extLst>
              </p:cNvPr>
              <p:cNvSpPr txBox="1"/>
              <p:nvPr/>
            </p:nvSpPr>
            <p:spPr>
              <a:xfrm>
                <a:off x="3784493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E481DFD-68A0-6E6A-1ED5-55DDA5A1D1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4493" y="4769836"/>
                <a:ext cx="312821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915BDFD-C102-890B-24A1-8D737240F9CC}"/>
                  </a:ext>
                </a:extLst>
              </p:cNvPr>
              <p:cNvSpPr txBox="1"/>
              <p:nvPr/>
            </p:nvSpPr>
            <p:spPr>
              <a:xfrm>
                <a:off x="4297840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915BDFD-C102-890B-24A1-8D737240F9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7840" y="4769836"/>
                <a:ext cx="312821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2EC3BC-E6F4-B10F-B4AB-906AC8F1550E}"/>
                  </a:ext>
                </a:extLst>
              </p:cNvPr>
              <p:cNvSpPr txBox="1"/>
              <p:nvPr/>
            </p:nvSpPr>
            <p:spPr>
              <a:xfrm>
                <a:off x="4811187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2EC3BC-E6F4-B10F-B4AB-906AC8F155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1187" y="4769836"/>
                <a:ext cx="312821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C0B4F39-13F4-A4BF-23FF-6FF47C2338BD}"/>
                  </a:ext>
                </a:extLst>
              </p:cNvPr>
              <p:cNvSpPr txBox="1"/>
              <p:nvPr/>
            </p:nvSpPr>
            <p:spPr>
              <a:xfrm>
                <a:off x="5324534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C0B4F39-13F4-A4BF-23FF-6FF47C2338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4534" y="4769836"/>
                <a:ext cx="312821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37845B-7EE1-C076-01C2-2B1A0B3988F8}"/>
                  </a:ext>
                </a:extLst>
              </p:cNvPr>
              <p:cNvSpPr txBox="1"/>
              <p:nvPr/>
            </p:nvSpPr>
            <p:spPr>
              <a:xfrm>
                <a:off x="5837881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37845B-7EE1-C076-01C2-2B1A0B3988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7881" y="4769836"/>
                <a:ext cx="312821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EC48090-DBA5-35B8-EA7F-23A5C7745106}"/>
                  </a:ext>
                </a:extLst>
              </p:cNvPr>
              <p:cNvSpPr txBox="1"/>
              <p:nvPr/>
            </p:nvSpPr>
            <p:spPr>
              <a:xfrm>
                <a:off x="6351228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EC48090-DBA5-35B8-EA7F-23A5C77451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1228" y="4769836"/>
                <a:ext cx="312821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073E1E-F801-9169-5BBC-EF61D0C21012}"/>
                  </a:ext>
                </a:extLst>
              </p:cNvPr>
              <p:cNvSpPr txBox="1"/>
              <p:nvPr/>
            </p:nvSpPr>
            <p:spPr>
              <a:xfrm>
                <a:off x="6864575" y="4769836"/>
                <a:ext cx="3128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073E1E-F801-9169-5BBC-EF61D0C210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575" y="4769836"/>
                <a:ext cx="312821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B50E22E3-86AB-BF59-DC41-4B4A055EFBB9}"/>
              </a:ext>
            </a:extLst>
          </p:cNvPr>
          <p:cNvSpPr txBox="1"/>
          <p:nvPr/>
        </p:nvSpPr>
        <p:spPr>
          <a:xfrm>
            <a:off x="204537" y="1777138"/>
            <a:ext cx="24544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Instruction Fetching: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89CE96-2F4B-2D5F-EB37-6085489EF577}"/>
              </a:ext>
            </a:extLst>
          </p:cNvPr>
          <p:cNvSpPr txBox="1"/>
          <p:nvPr/>
        </p:nvSpPr>
        <p:spPr>
          <a:xfrm>
            <a:off x="204537" y="2302478"/>
            <a:ext cx="24544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Instruction Decoding: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0EA1C9-C98B-FC37-3672-2A9203C20AF9}"/>
              </a:ext>
            </a:extLst>
          </p:cNvPr>
          <p:cNvSpPr txBox="1"/>
          <p:nvPr/>
        </p:nvSpPr>
        <p:spPr>
          <a:xfrm>
            <a:off x="204537" y="2827818"/>
            <a:ext cx="24544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Parameter Fetching: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CC2D89-0204-3CAE-79BA-0031B544D89F}"/>
              </a:ext>
            </a:extLst>
          </p:cNvPr>
          <p:cNvSpPr txBox="1"/>
          <p:nvPr/>
        </p:nvSpPr>
        <p:spPr>
          <a:xfrm>
            <a:off x="204537" y="3353158"/>
            <a:ext cx="24544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Instruction Execution: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5C9518-6316-B968-3E3F-12323F129E90}"/>
              </a:ext>
            </a:extLst>
          </p:cNvPr>
          <p:cNvSpPr txBox="1"/>
          <p:nvPr/>
        </p:nvSpPr>
        <p:spPr>
          <a:xfrm>
            <a:off x="204537" y="3878498"/>
            <a:ext cx="245444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ouTube Sans"/>
              </a:rPr>
              <a:t>Memory/Register Write: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98D408-C868-0857-E083-2A8A5DE4DA8E}"/>
              </a:ext>
            </a:extLst>
          </p:cNvPr>
          <p:cNvSpPr txBox="1"/>
          <p:nvPr/>
        </p:nvSpPr>
        <p:spPr>
          <a:xfrm>
            <a:off x="3271145" y="177713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B14996-AAE9-011D-8620-8353EBF37F2F}"/>
              </a:ext>
            </a:extLst>
          </p:cNvPr>
          <p:cNvSpPr txBox="1"/>
          <p:nvPr/>
        </p:nvSpPr>
        <p:spPr>
          <a:xfrm>
            <a:off x="3784493" y="230247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F1CD50-1531-5D8E-6A9A-150CDB62B78F}"/>
              </a:ext>
            </a:extLst>
          </p:cNvPr>
          <p:cNvSpPr txBox="1"/>
          <p:nvPr/>
        </p:nvSpPr>
        <p:spPr>
          <a:xfrm>
            <a:off x="4297840" y="282781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A30F53-1213-24D5-CA8A-13171D5FA00D}"/>
              </a:ext>
            </a:extLst>
          </p:cNvPr>
          <p:cNvSpPr txBox="1"/>
          <p:nvPr/>
        </p:nvSpPr>
        <p:spPr>
          <a:xfrm>
            <a:off x="4811187" y="335315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0BE1A3-849F-EBAB-2A3E-68A7E777610D}"/>
              </a:ext>
            </a:extLst>
          </p:cNvPr>
          <p:cNvSpPr txBox="1"/>
          <p:nvPr/>
        </p:nvSpPr>
        <p:spPr>
          <a:xfrm>
            <a:off x="5318517" y="387849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04A9B5-1073-719D-8563-9B13399963E4}"/>
              </a:ext>
            </a:extLst>
          </p:cNvPr>
          <p:cNvSpPr txBox="1"/>
          <p:nvPr/>
        </p:nvSpPr>
        <p:spPr>
          <a:xfrm>
            <a:off x="3784492" y="177713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BF2E31-C198-B147-6C89-8C92843CDE72}"/>
              </a:ext>
            </a:extLst>
          </p:cNvPr>
          <p:cNvSpPr txBox="1"/>
          <p:nvPr/>
        </p:nvSpPr>
        <p:spPr>
          <a:xfrm>
            <a:off x="4298400" y="2308012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6ADFDA-4198-51D5-F6EF-526340BBC8CD}"/>
              </a:ext>
            </a:extLst>
          </p:cNvPr>
          <p:cNvSpPr txBox="1"/>
          <p:nvPr/>
        </p:nvSpPr>
        <p:spPr>
          <a:xfrm>
            <a:off x="4811186" y="2833092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05BD1B5-3ABF-D848-C469-229603D5AE55}"/>
              </a:ext>
            </a:extLst>
          </p:cNvPr>
          <p:cNvSpPr txBox="1"/>
          <p:nvPr/>
        </p:nvSpPr>
        <p:spPr>
          <a:xfrm>
            <a:off x="5318517" y="335315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05F29ED-FA4E-232F-BFFE-DD165B32B299}"/>
              </a:ext>
            </a:extLst>
          </p:cNvPr>
          <p:cNvSpPr txBox="1"/>
          <p:nvPr/>
        </p:nvSpPr>
        <p:spPr>
          <a:xfrm>
            <a:off x="5837881" y="387584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EA2FF3-D44C-5F4F-A7FA-6E37FCF0F8BC}"/>
              </a:ext>
            </a:extLst>
          </p:cNvPr>
          <p:cNvSpPr txBox="1"/>
          <p:nvPr/>
        </p:nvSpPr>
        <p:spPr>
          <a:xfrm>
            <a:off x="4297840" y="177713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02E129-883F-C8CB-9544-E3329C68E4B7}"/>
              </a:ext>
            </a:extLst>
          </p:cNvPr>
          <p:cNvSpPr txBox="1"/>
          <p:nvPr/>
        </p:nvSpPr>
        <p:spPr>
          <a:xfrm>
            <a:off x="4811185" y="230247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44F3C0-A9A0-21EE-C1FA-E4D19292A800}"/>
              </a:ext>
            </a:extLst>
          </p:cNvPr>
          <p:cNvSpPr txBox="1"/>
          <p:nvPr/>
        </p:nvSpPr>
        <p:spPr>
          <a:xfrm>
            <a:off x="5318516" y="2827135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914EA7-B6C0-5E75-F55F-43F18C9A0614}"/>
              </a:ext>
            </a:extLst>
          </p:cNvPr>
          <p:cNvSpPr txBox="1"/>
          <p:nvPr/>
        </p:nvSpPr>
        <p:spPr>
          <a:xfrm>
            <a:off x="5837880" y="3350508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D874CE4-EC71-AAC1-A262-10F6D6DBBEE9}"/>
              </a:ext>
            </a:extLst>
          </p:cNvPr>
          <p:cNvSpPr txBox="1"/>
          <p:nvPr/>
        </p:nvSpPr>
        <p:spPr>
          <a:xfrm>
            <a:off x="6351227" y="3875506"/>
            <a:ext cx="312821" cy="369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706AF0-8A0E-A6D7-E861-E41C73E9210B}"/>
              </a:ext>
            </a:extLst>
          </p:cNvPr>
          <p:cNvSpPr/>
          <p:nvPr/>
        </p:nvSpPr>
        <p:spPr>
          <a:xfrm>
            <a:off x="4196132" y="1725847"/>
            <a:ext cx="508215" cy="47081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ABB2AC-95B8-2D53-8384-9D6B748065F4}"/>
              </a:ext>
            </a:extLst>
          </p:cNvPr>
          <p:cNvSpPr/>
          <p:nvPr/>
        </p:nvSpPr>
        <p:spPr>
          <a:xfrm>
            <a:off x="6272466" y="3836048"/>
            <a:ext cx="485016" cy="4708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144E5E-F37D-7751-8A64-5DDFA03EC142}"/>
              </a:ext>
            </a:extLst>
          </p:cNvPr>
          <p:cNvSpPr/>
          <p:nvPr/>
        </p:nvSpPr>
        <p:spPr>
          <a:xfrm>
            <a:off x="4229923" y="2238332"/>
            <a:ext cx="461268" cy="1082186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AAD465-82E6-A00B-B678-BF2FF7ED50F3}"/>
              </a:ext>
            </a:extLst>
          </p:cNvPr>
          <p:cNvSpPr txBox="1"/>
          <p:nvPr/>
        </p:nvSpPr>
        <p:spPr>
          <a:xfrm>
            <a:off x="9201846" y="1821284"/>
            <a:ext cx="1990928" cy="36933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Хвила0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F23C70-A218-93E0-1E2F-EB8BE842471B}"/>
              </a:ext>
            </a:extLst>
          </p:cNvPr>
          <p:cNvSpPr txBox="1"/>
          <p:nvPr/>
        </p:nvSpPr>
        <p:spPr>
          <a:xfrm>
            <a:off x="9201846" y="2173656"/>
            <a:ext cx="1990928" cy="36933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Хвила1</a:t>
            </a:r>
            <a:endParaRPr lang="en-US" dirty="0">
              <a:latin typeface="YouTube San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6A93428-8E7C-5FB9-B36D-07D4FA9F34F9}"/>
              </a:ext>
            </a:extLst>
          </p:cNvPr>
          <p:cNvSpPr txBox="1"/>
          <p:nvPr/>
        </p:nvSpPr>
        <p:spPr>
          <a:xfrm>
            <a:off x="4829197" y="177713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3976858-2663-5130-15CA-28648243A390}"/>
              </a:ext>
            </a:extLst>
          </p:cNvPr>
          <p:cNvSpPr txBox="1"/>
          <p:nvPr/>
        </p:nvSpPr>
        <p:spPr>
          <a:xfrm>
            <a:off x="5342545" y="230247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E875BD-AF3F-E9CD-93BF-8E2BB07B1428}"/>
              </a:ext>
            </a:extLst>
          </p:cNvPr>
          <p:cNvSpPr txBox="1"/>
          <p:nvPr/>
        </p:nvSpPr>
        <p:spPr>
          <a:xfrm>
            <a:off x="5855892" y="282781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A2D1F23-8CF0-9DC5-19D6-EC28D6BCADAC}"/>
              </a:ext>
            </a:extLst>
          </p:cNvPr>
          <p:cNvSpPr txBox="1"/>
          <p:nvPr/>
        </p:nvSpPr>
        <p:spPr>
          <a:xfrm>
            <a:off x="6369239" y="335315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899C95D-5A5D-39BA-D43D-240753E4942E}"/>
              </a:ext>
            </a:extLst>
          </p:cNvPr>
          <p:cNvSpPr txBox="1"/>
          <p:nvPr/>
        </p:nvSpPr>
        <p:spPr>
          <a:xfrm>
            <a:off x="6876569" y="387849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F07F095-D16B-5032-9E97-293C370559AC}"/>
              </a:ext>
            </a:extLst>
          </p:cNvPr>
          <p:cNvSpPr txBox="1"/>
          <p:nvPr/>
        </p:nvSpPr>
        <p:spPr>
          <a:xfrm>
            <a:off x="5342544" y="177713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D618E3B-73E2-1B82-33BC-CC34F3A980A2}"/>
              </a:ext>
            </a:extLst>
          </p:cNvPr>
          <p:cNvSpPr txBox="1"/>
          <p:nvPr/>
        </p:nvSpPr>
        <p:spPr>
          <a:xfrm>
            <a:off x="5856452" y="2308012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7F807AB-4A18-F669-9DF3-5EC27573142E}"/>
              </a:ext>
            </a:extLst>
          </p:cNvPr>
          <p:cNvSpPr txBox="1"/>
          <p:nvPr/>
        </p:nvSpPr>
        <p:spPr>
          <a:xfrm>
            <a:off x="6369238" y="2833092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1C6E306-6583-CA22-499D-0FE37C5734F0}"/>
              </a:ext>
            </a:extLst>
          </p:cNvPr>
          <p:cNvSpPr txBox="1"/>
          <p:nvPr/>
        </p:nvSpPr>
        <p:spPr>
          <a:xfrm>
            <a:off x="6876569" y="335315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A02AB8D-06A6-920F-3874-DFD5F067BF48}"/>
              </a:ext>
            </a:extLst>
          </p:cNvPr>
          <p:cNvSpPr txBox="1"/>
          <p:nvPr/>
        </p:nvSpPr>
        <p:spPr>
          <a:xfrm>
            <a:off x="6376836" y="1774146"/>
            <a:ext cx="312821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D77DED0-BD6F-5A60-2AA2-37B9D85E4F0B}"/>
              </a:ext>
            </a:extLst>
          </p:cNvPr>
          <p:cNvSpPr txBox="1"/>
          <p:nvPr/>
        </p:nvSpPr>
        <p:spPr>
          <a:xfrm>
            <a:off x="6890744" y="2305020"/>
            <a:ext cx="312821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8004B6D-7403-CBB5-211E-7C12424C46A0}"/>
              </a:ext>
            </a:extLst>
          </p:cNvPr>
          <p:cNvSpPr txBox="1"/>
          <p:nvPr/>
        </p:nvSpPr>
        <p:spPr>
          <a:xfrm>
            <a:off x="6890184" y="1780951"/>
            <a:ext cx="312821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010E545-092F-B1D8-B0B9-19077988820B}"/>
              </a:ext>
            </a:extLst>
          </p:cNvPr>
          <p:cNvSpPr txBox="1"/>
          <p:nvPr/>
        </p:nvSpPr>
        <p:spPr>
          <a:xfrm>
            <a:off x="9201846" y="2526028"/>
            <a:ext cx="1990928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Хвила2</a:t>
            </a:r>
            <a:endParaRPr lang="en-US" dirty="0">
              <a:latin typeface="YouTube San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944EFA1-C09A-E4DC-6EA1-972089CA3DB4}"/>
              </a:ext>
            </a:extLst>
          </p:cNvPr>
          <p:cNvSpPr txBox="1"/>
          <p:nvPr/>
        </p:nvSpPr>
        <p:spPr>
          <a:xfrm>
            <a:off x="5856451" y="1780951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F249456-1FB2-26C9-83F4-CDC6F8829CF0}"/>
              </a:ext>
            </a:extLst>
          </p:cNvPr>
          <p:cNvSpPr txBox="1"/>
          <p:nvPr/>
        </p:nvSpPr>
        <p:spPr>
          <a:xfrm>
            <a:off x="6369796" y="2306291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7CB275-B9C9-A62C-044C-ECC52403ED6A}"/>
              </a:ext>
            </a:extLst>
          </p:cNvPr>
          <p:cNvSpPr txBox="1"/>
          <p:nvPr/>
        </p:nvSpPr>
        <p:spPr>
          <a:xfrm>
            <a:off x="6877127" y="2830948"/>
            <a:ext cx="312821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B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BB65056-6588-3D1C-B5D3-3C621F09905C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8891081" y="2005950"/>
            <a:ext cx="31076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1DC03F2-50BC-20BA-EC85-B6B2ADCF7903}"/>
              </a:ext>
            </a:extLst>
          </p:cNvPr>
          <p:cNvCxnSpPr>
            <a:cxnSpLocks/>
          </p:cNvCxnSpPr>
          <p:nvPr/>
        </p:nvCxnSpPr>
        <p:spPr>
          <a:xfrm>
            <a:off x="8891081" y="2346418"/>
            <a:ext cx="31076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20349C57-D909-49C7-3315-23759FB428B5}"/>
              </a:ext>
            </a:extLst>
          </p:cNvPr>
          <p:cNvCxnSpPr>
            <a:cxnSpLocks/>
          </p:cNvCxnSpPr>
          <p:nvPr/>
        </p:nvCxnSpPr>
        <p:spPr>
          <a:xfrm>
            <a:off x="8891081" y="2719313"/>
            <a:ext cx="31076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3205B4D-3EF6-27B8-CD10-3CFD7E51ED84}"/>
              </a:ext>
            </a:extLst>
          </p:cNvPr>
          <p:cNvSpPr txBox="1"/>
          <p:nvPr/>
        </p:nvSpPr>
        <p:spPr>
          <a:xfrm>
            <a:off x="9201846" y="2894923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...</a:t>
            </a:r>
            <a:endParaRPr lang="en-US" dirty="0">
              <a:latin typeface="YouTube Sans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058F260-62D7-3770-E690-813B3E13FEFE}"/>
              </a:ext>
            </a:extLst>
          </p:cNvPr>
          <p:cNvSpPr txBox="1"/>
          <p:nvPr/>
        </p:nvSpPr>
        <p:spPr>
          <a:xfrm>
            <a:off x="9201846" y="3250819"/>
            <a:ext cx="1990928" cy="369332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Хвила15</a:t>
            </a:r>
            <a:endParaRPr lang="en-US" dirty="0">
              <a:latin typeface="YouTube San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60B50B6-79F1-B546-BE40-EE0D96D5EA6E}"/>
              </a:ext>
            </a:extLst>
          </p:cNvPr>
          <p:cNvSpPr/>
          <p:nvPr/>
        </p:nvSpPr>
        <p:spPr>
          <a:xfrm>
            <a:off x="5753365" y="1719330"/>
            <a:ext cx="508215" cy="47081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3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3" grpId="0" animBg="1"/>
      <p:bldP spid="64" grpId="0" animBg="1"/>
      <p:bldP spid="68" grpId="0" animBg="1"/>
      <p:bldP spid="70" grpId="0" animBg="1"/>
      <p:bldP spid="71" grpId="0" animBg="1"/>
      <p:bldP spid="72" grpId="0" animBg="1"/>
      <p:bldP spid="81" grpId="0" animBg="1"/>
      <p:bldP spid="81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5EFC-F87C-94BC-9CB2-74B68F35E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CF0A1-A191-2FE2-A332-4E966B4C9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049864" cy="4663439"/>
          </a:xfrm>
        </p:spPr>
        <p:txBody>
          <a:bodyPr>
            <a:normAutofit/>
          </a:bodyPr>
          <a:lstStyle/>
          <a:p>
            <a:r>
              <a:rPr lang="uk-UA" dirty="0"/>
              <a:t>Кожна хвиля має регістри які вона мусить десь містити</a:t>
            </a:r>
          </a:p>
          <a:p>
            <a:r>
              <a:rPr lang="en-US" dirty="0"/>
              <a:t>SIMD </a:t>
            </a:r>
            <a:r>
              <a:rPr lang="uk-UA" dirty="0"/>
              <a:t>у </a:t>
            </a:r>
            <a:r>
              <a:rPr lang="en-US" dirty="0"/>
              <a:t>GPU </a:t>
            </a:r>
            <a:r>
              <a:rPr lang="uk-UA" dirty="0"/>
              <a:t>зберігає </a:t>
            </a:r>
            <a:r>
              <a:rPr lang="uk-UA" b="1" dirty="0"/>
              <a:t>регістровий файл</a:t>
            </a:r>
            <a:r>
              <a:rPr lang="en-US" b="1" dirty="0"/>
              <a:t>/register file</a:t>
            </a:r>
            <a:endParaRPr lang="uk-UA" b="1" dirty="0"/>
          </a:p>
          <a:p>
            <a:pPr lvl="1"/>
            <a:r>
              <a:rPr lang="uk-UA" dirty="0"/>
              <a:t>Це блок пам</a:t>
            </a:r>
            <a:r>
              <a:rPr lang="en-US" dirty="0"/>
              <a:t>’</a:t>
            </a:r>
            <a:r>
              <a:rPr lang="uk-UA" dirty="0"/>
              <a:t>яті, з якої кожна хвиля може виділяти пам</a:t>
            </a:r>
            <a:r>
              <a:rPr lang="en-US" dirty="0"/>
              <a:t>’</a:t>
            </a:r>
            <a:r>
              <a:rPr lang="uk-UA" dirty="0"/>
              <a:t>ять для регістрів</a:t>
            </a:r>
          </a:p>
          <a:p>
            <a:r>
              <a:rPr lang="uk-UA" dirty="0"/>
              <a:t>Якщо не має місця у файлі щоби містити ще одну хвилю, навіть якщо є місце у черзі хвилів, ми не можемо її додати до нашої черги</a:t>
            </a:r>
          </a:p>
          <a:p>
            <a:pPr lvl="1"/>
            <a:r>
              <a:rPr lang="uk-UA" dirty="0"/>
              <a:t>Така ситуація називається </a:t>
            </a:r>
            <a:r>
              <a:rPr lang="en-US" b="1" dirty="0"/>
              <a:t>register pressure/</a:t>
            </a:r>
            <a:r>
              <a:rPr lang="uk-UA" b="1" dirty="0"/>
              <a:t>регістрійний тиск</a:t>
            </a:r>
            <a:endParaRPr lang="en-US" b="1" dirty="0"/>
          </a:p>
          <a:p>
            <a:pPr lvl="1"/>
            <a:r>
              <a:rPr lang="uk-UA" dirty="0"/>
              <a:t>Ми губимо можливість паралельно працю здійснювати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1129FC-D50B-E9C9-D168-7ABF24D30C0F}"/>
              </a:ext>
            </a:extLst>
          </p:cNvPr>
          <p:cNvSpPr txBox="1"/>
          <p:nvPr/>
        </p:nvSpPr>
        <p:spPr>
          <a:xfrm>
            <a:off x="7003564" y="3760142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C25EEB-561F-4092-BDD8-0AC19E16621D}"/>
              </a:ext>
            </a:extLst>
          </p:cNvPr>
          <p:cNvSpPr txBox="1"/>
          <p:nvPr/>
        </p:nvSpPr>
        <p:spPr>
          <a:xfrm>
            <a:off x="7003564" y="1056304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C0474-7CCA-438E-EE72-9F7E83680DC6}"/>
              </a:ext>
            </a:extLst>
          </p:cNvPr>
          <p:cNvSpPr txBox="1"/>
          <p:nvPr/>
        </p:nvSpPr>
        <p:spPr>
          <a:xfrm>
            <a:off x="7003564" y="1426490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837145-4DB9-B4BC-A953-A8A0EF542744}"/>
              </a:ext>
            </a:extLst>
          </p:cNvPr>
          <p:cNvSpPr txBox="1"/>
          <p:nvPr/>
        </p:nvSpPr>
        <p:spPr>
          <a:xfrm>
            <a:off x="7003564" y="1795822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BEC1E8-33F5-65C5-80B0-D5CF2060B1E3}"/>
              </a:ext>
            </a:extLst>
          </p:cNvPr>
          <p:cNvSpPr txBox="1"/>
          <p:nvPr/>
        </p:nvSpPr>
        <p:spPr>
          <a:xfrm>
            <a:off x="7003564" y="2167568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...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5A662A-B76F-41F4-FC2D-FFC57D325624}"/>
              </a:ext>
            </a:extLst>
          </p:cNvPr>
          <p:cNvSpPr txBox="1"/>
          <p:nvPr/>
        </p:nvSpPr>
        <p:spPr>
          <a:xfrm>
            <a:off x="7003564" y="2535340"/>
            <a:ext cx="199092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YouTube Sa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F2A530-7B62-CD67-A3D3-CD6A4428B337}"/>
              </a:ext>
            </a:extLst>
          </p:cNvPr>
          <p:cNvSpPr/>
          <p:nvPr/>
        </p:nvSpPr>
        <p:spPr>
          <a:xfrm>
            <a:off x="9386377" y="3102664"/>
            <a:ext cx="1929740" cy="1555668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317DFC-A63A-8DC4-7872-FE2BA123AA88}"/>
              </a:ext>
            </a:extLst>
          </p:cNvPr>
          <p:cNvSpPr txBox="1"/>
          <p:nvPr/>
        </p:nvSpPr>
        <p:spPr>
          <a:xfrm>
            <a:off x="7003564" y="1053890"/>
            <a:ext cx="1990928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Хвила0</a:t>
            </a:r>
            <a:endParaRPr lang="en-US" dirty="0">
              <a:latin typeface="YouTube San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62F225-D41E-47C9-60C7-3E0162C58D4F}"/>
              </a:ext>
            </a:extLst>
          </p:cNvPr>
          <p:cNvSpPr/>
          <p:nvPr/>
        </p:nvSpPr>
        <p:spPr>
          <a:xfrm>
            <a:off x="9386377" y="3102664"/>
            <a:ext cx="1929740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83ACA2-1DE0-79E4-1EBB-81EEFAA824FD}"/>
              </a:ext>
            </a:extLst>
          </p:cNvPr>
          <p:cNvSpPr/>
          <p:nvPr/>
        </p:nvSpPr>
        <p:spPr>
          <a:xfrm>
            <a:off x="9386377" y="3564329"/>
            <a:ext cx="1929740" cy="85329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A2EF70-C04A-9121-09AF-D700B214BC41}"/>
              </a:ext>
            </a:extLst>
          </p:cNvPr>
          <p:cNvSpPr txBox="1"/>
          <p:nvPr/>
        </p:nvSpPr>
        <p:spPr>
          <a:xfrm>
            <a:off x="7003564" y="1422966"/>
            <a:ext cx="1990928" cy="369332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</a:t>
            </a:r>
            <a:r>
              <a:rPr lang="en-US" dirty="0">
                <a:latin typeface="YouTube San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E8CC4B-5DB7-5168-60A7-5B4DFF4507DD}"/>
              </a:ext>
            </a:extLst>
          </p:cNvPr>
          <p:cNvSpPr txBox="1"/>
          <p:nvPr/>
        </p:nvSpPr>
        <p:spPr>
          <a:xfrm>
            <a:off x="9355783" y="1792298"/>
            <a:ext cx="1990928" cy="369332"/>
          </a:xfrm>
          <a:prstGeom prst="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Хвила</a:t>
            </a:r>
            <a:r>
              <a:rPr lang="en-US" dirty="0">
                <a:latin typeface="YouTube Sans"/>
              </a:rPr>
              <a:t>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11741B-2FE6-202F-72EF-1A1491EA295E}"/>
              </a:ext>
            </a:extLst>
          </p:cNvPr>
          <p:cNvSpPr/>
          <p:nvPr/>
        </p:nvSpPr>
        <p:spPr>
          <a:xfrm>
            <a:off x="9386377" y="4421561"/>
            <a:ext cx="1929740" cy="461665"/>
          </a:xfrm>
          <a:prstGeom prst="rect">
            <a:avLst/>
          </a:prstGeom>
          <a:solidFill>
            <a:srgbClr val="FF0000">
              <a:alpha val="40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71CE12-C6E8-CFCD-AA40-5227F0E25A8F}"/>
              </a:ext>
            </a:extLst>
          </p:cNvPr>
          <p:cNvSpPr txBox="1"/>
          <p:nvPr/>
        </p:nvSpPr>
        <p:spPr>
          <a:xfrm>
            <a:off x="9386377" y="3557743"/>
            <a:ext cx="1929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Регістрійний файл</a:t>
            </a:r>
            <a:endParaRPr lang="en-US" sz="2400" dirty="0">
              <a:latin typeface="YouTube San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BC29FE-55EB-AD2B-BA7F-A862FBF11061}"/>
              </a:ext>
            </a:extLst>
          </p:cNvPr>
          <p:cNvSpPr txBox="1"/>
          <p:nvPr/>
        </p:nvSpPr>
        <p:spPr>
          <a:xfrm>
            <a:off x="7003564" y="617236"/>
            <a:ext cx="1929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Черга Хвилів</a:t>
            </a:r>
            <a:endParaRPr lang="en-US" sz="2400" dirty="0">
              <a:latin typeface="YouTube San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71622E-6FF7-231A-52BD-1B92C6518ED4}"/>
              </a:ext>
            </a:extLst>
          </p:cNvPr>
          <p:cNvSpPr txBox="1"/>
          <p:nvPr/>
        </p:nvSpPr>
        <p:spPr>
          <a:xfrm>
            <a:off x="7449007" y="5340031"/>
            <a:ext cx="1493954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  <a:latin typeface="YouTube Sans"/>
              </a:rPr>
              <a:t>Не має досить місця для регістрів</a:t>
            </a:r>
            <a:endParaRPr lang="en-US" dirty="0">
              <a:solidFill>
                <a:schemeClr val="bg1"/>
              </a:solidFill>
              <a:latin typeface="YouTube San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3B63924-4721-BD7B-8D86-7E82D81F8E9E}"/>
              </a:ext>
            </a:extLst>
          </p:cNvPr>
          <p:cNvCxnSpPr>
            <a:cxnSpLocks/>
          </p:cNvCxnSpPr>
          <p:nvPr/>
        </p:nvCxnSpPr>
        <p:spPr>
          <a:xfrm flipV="1">
            <a:off x="8819745" y="4883226"/>
            <a:ext cx="536038" cy="6031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72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19" grpId="0" animBg="1"/>
      <p:bldP spid="20" grpId="0" animBg="1"/>
      <p:bldP spid="21" grpId="0" animBg="1"/>
      <p:bldP spid="21" grpId="1" animBg="1"/>
      <p:bldP spid="23" grpId="0" animBg="1"/>
      <p:bldP spid="23" grpId="1" animBg="1"/>
      <p:bldP spid="29" grpId="0" animBg="1"/>
      <p:bldP spid="29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5EFC-F87C-94BC-9CB2-74B68F35E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Текстурний блок</a:t>
            </a:r>
            <a:r>
              <a:rPr lang="en-US" dirty="0"/>
              <a:t>/Texture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CF0A1-A191-2FE2-A332-4E966B4C9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10581785" cy="3151756"/>
          </a:xfrm>
        </p:spPr>
        <p:txBody>
          <a:bodyPr>
            <a:normAutofit/>
          </a:bodyPr>
          <a:lstStyle/>
          <a:p>
            <a:r>
              <a:rPr lang="uk-UA" dirty="0"/>
              <a:t>Графічний процесор містить функції вибірку текстур, і вони знаходяться в </a:t>
            </a:r>
            <a:r>
              <a:rPr lang="uk-UA" b="1" dirty="0"/>
              <a:t>текстурний блок</a:t>
            </a:r>
            <a:r>
              <a:rPr lang="en-US" b="1" dirty="0"/>
              <a:t>/texture unit</a:t>
            </a:r>
          </a:p>
          <a:p>
            <a:r>
              <a:rPr lang="uk-UA" dirty="0"/>
              <a:t>Головні задачі цього блоку це</a:t>
            </a:r>
            <a:r>
              <a:rPr lang="en-US" dirty="0"/>
              <a:t>:</a:t>
            </a:r>
            <a:endParaRPr lang="uk-UA" dirty="0"/>
          </a:p>
          <a:p>
            <a:pPr lvl="1"/>
            <a:r>
              <a:rPr lang="uk-UA" dirty="0"/>
              <a:t>Перетворювати формати текстур на формат який шейдер зрозуміє</a:t>
            </a:r>
          </a:p>
          <a:p>
            <a:pPr lvl="1"/>
            <a:r>
              <a:rPr lang="uk-UA" dirty="0"/>
              <a:t>Виконувати різні алгоритми фільтрації</a:t>
            </a:r>
          </a:p>
          <a:p>
            <a:pPr lvl="1"/>
            <a:r>
              <a:rPr lang="uk-UA" dirty="0"/>
              <a:t>Обробляти границі текстур</a:t>
            </a:r>
          </a:p>
          <a:p>
            <a:pPr lvl="1"/>
            <a:r>
              <a:rPr lang="uk-UA" dirty="0"/>
              <a:t>В сучасних процесорах, цей блок обробляє більшість інструкцій пов</a:t>
            </a:r>
            <a:r>
              <a:rPr lang="en-US" dirty="0"/>
              <a:t>’</a:t>
            </a:r>
            <a:r>
              <a:rPr lang="uk-UA" dirty="0"/>
              <a:t>язаних з читанням</a:t>
            </a:r>
            <a:r>
              <a:rPr lang="en-US" dirty="0"/>
              <a:t>/</a:t>
            </a:r>
            <a:r>
              <a:rPr lang="uk-UA" dirty="0"/>
              <a:t>записом в пам</a:t>
            </a:r>
            <a:r>
              <a:rPr lang="en-US" dirty="0"/>
              <a:t>’</a:t>
            </a:r>
            <a:r>
              <a:rPr lang="uk-UA" dirty="0"/>
              <a:t>ять</a:t>
            </a:r>
          </a:p>
          <a:p>
            <a:r>
              <a:rPr lang="uk-UA" dirty="0"/>
              <a:t>Блок текстур застосовує багато пам</a:t>
            </a:r>
            <a:r>
              <a:rPr lang="en-US" dirty="0"/>
              <a:t>’</a:t>
            </a:r>
            <a:r>
              <a:rPr lang="uk-UA" dirty="0"/>
              <a:t>яті, отже графічні процесори дають </a:t>
            </a:r>
            <a:r>
              <a:rPr lang="en-US" dirty="0"/>
              <a:t>L0 </a:t>
            </a:r>
            <a:r>
              <a:rPr lang="uk-UA" dirty="0"/>
              <a:t>кеш біля нього, щоби йому годувати цю пам</a:t>
            </a:r>
            <a:r>
              <a:rPr lang="en-US" dirty="0"/>
              <a:t>’</a:t>
            </a:r>
            <a:r>
              <a:rPr lang="uk-UA" dirty="0"/>
              <a:t>ять</a:t>
            </a:r>
          </a:p>
          <a:p>
            <a:endParaRPr lang="uk-UA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1129FC-D50B-E9C9-D168-7ABF24D30C0F}"/>
              </a:ext>
            </a:extLst>
          </p:cNvPr>
          <p:cNvSpPr txBox="1"/>
          <p:nvPr/>
        </p:nvSpPr>
        <p:spPr>
          <a:xfrm>
            <a:off x="2710779" y="4970366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E81A55-5227-BCFE-3F7D-235EEA134548}"/>
              </a:ext>
            </a:extLst>
          </p:cNvPr>
          <p:cNvSpPr txBox="1"/>
          <p:nvPr/>
        </p:nvSpPr>
        <p:spPr>
          <a:xfrm>
            <a:off x="5219148" y="4970366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7DE4CA-5F8C-07AD-D931-3CB5695AD555}"/>
              </a:ext>
            </a:extLst>
          </p:cNvPr>
          <p:cNvSpPr txBox="1"/>
          <p:nvPr/>
        </p:nvSpPr>
        <p:spPr>
          <a:xfrm>
            <a:off x="7581602" y="4970366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C4F39BA-73D8-34A3-2B06-955A346FC5CA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701707" y="5201199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6BB804-19CD-C997-F2AB-5CD78D26D34C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7064161" y="5201199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A9B0B6C6-4BF7-3A51-F9F9-66BAED44AE04}"/>
              </a:ext>
            </a:extLst>
          </p:cNvPr>
          <p:cNvSpPr/>
          <p:nvPr/>
        </p:nvSpPr>
        <p:spPr>
          <a:xfrm>
            <a:off x="2451370" y="4703183"/>
            <a:ext cx="6524017" cy="105707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879995-CB2C-A4CA-1340-C7808940C7C6}"/>
              </a:ext>
            </a:extLst>
          </p:cNvPr>
          <p:cNvSpPr/>
          <p:nvPr/>
        </p:nvSpPr>
        <p:spPr>
          <a:xfrm>
            <a:off x="2808514" y="5079866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8D7B47-0CE0-D8C3-FA93-5A1087F8DD87}"/>
              </a:ext>
            </a:extLst>
          </p:cNvPr>
          <p:cNvCxnSpPr>
            <a:stCxn id="9" idx="1"/>
            <a:endCxn id="9" idx="3"/>
          </p:cNvCxnSpPr>
          <p:nvPr/>
        </p:nvCxnSpPr>
        <p:spPr>
          <a:xfrm>
            <a:off x="2808514" y="5216433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09D0D2-1F6D-02EF-D949-AA78559F7E23}"/>
              </a:ext>
            </a:extLst>
          </p:cNvPr>
          <p:cNvCxnSpPr/>
          <p:nvPr/>
        </p:nvCxnSpPr>
        <p:spPr>
          <a:xfrm>
            <a:off x="2808514" y="5285706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FF809F-3822-757F-2BB9-0E3A3C3EC8E2}"/>
              </a:ext>
            </a:extLst>
          </p:cNvPr>
          <p:cNvCxnSpPr/>
          <p:nvPr/>
        </p:nvCxnSpPr>
        <p:spPr>
          <a:xfrm>
            <a:off x="2808514" y="5153098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42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2F8E-D3AA-0ABD-B999-68713D832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Блок обчислювання</a:t>
            </a:r>
            <a:r>
              <a:rPr lang="en-US" dirty="0"/>
              <a:t>/Compute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BFF7F-1FC4-7505-23FB-18253C6D5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8595360" cy="2079498"/>
          </a:xfrm>
        </p:spPr>
        <p:txBody>
          <a:bodyPr/>
          <a:lstStyle/>
          <a:p>
            <a:r>
              <a:rPr lang="uk-UA" dirty="0"/>
              <a:t>Щоби створити найменший блок який може щось обчислювати, ми копіюємо всі наші блоки, та збираємо їх разом щоби створити </a:t>
            </a:r>
            <a:r>
              <a:rPr lang="uk-UA" b="1" dirty="0"/>
              <a:t>блок обчислювання</a:t>
            </a:r>
            <a:r>
              <a:rPr lang="en-US" b="1" dirty="0"/>
              <a:t>/compute unit</a:t>
            </a:r>
            <a:endParaRPr lang="uk-UA" b="1" dirty="0"/>
          </a:p>
          <a:p>
            <a:pPr lvl="1"/>
            <a:r>
              <a:rPr lang="uk-UA" dirty="0"/>
              <a:t>Обидві копії паралельно виконуються</a:t>
            </a:r>
            <a:endParaRPr lang="en-US" dirty="0"/>
          </a:p>
          <a:p>
            <a:r>
              <a:rPr lang="uk-UA" dirty="0"/>
              <a:t>Кожен </a:t>
            </a:r>
            <a:r>
              <a:rPr lang="en-US" dirty="0"/>
              <a:t>SIMD </a:t>
            </a:r>
            <a:r>
              <a:rPr lang="uk-UA" dirty="0"/>
              <a:t>має чергу 16 хвилі, отже цей блок може обчислювати 64 елементи в одному циклі, та паралельно працювати з 32 хвилями (</a:t>
            </a:r>
            <a:r>
              <a:rPr lang="en-US" dirty="0"/>
              <a:t>1024 </a:t>
            </a:r>
            <a:r>
              <a:rPr lang="uk-UA" dirty="0"/>
              <a:t>вершини</a:t>
            </a:r>
            <a:r>
              <a:rPr lang="en-US" dirty="0"/>
              <a:t>/</a:t>
            </a:r>
            <a:r>
              <a:rPr lang="uk-UA" dirty="0"/>
              <a:t>пікселі)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347F0C-2E35-C28B-4340-5B26BB6A755D}"/>
              </a:ext>
            </a:extLst>
          </p:cNvPr>
          <p:cNvSpPr/>
          <p:nvPr/>
        </p:nvSpPr>
        <p:spPr>
          <a:xfrm>
            <a:off x="2464340" y="4046707"/>
            <a:ext cx="6478621" cy="1939046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4830BB-970F-D5D1-D1CD-F48BB36C993A}"/>
              </a:ext>
            </a:extLst>
          </p:cNvPr>
          <p:cNvSpPr txBox="1"/>
          <p:nvPr/>
        </p:nvSpPr>
        <p:spPr>
          <a:xfrm>
            <a:off x="4169926" y="4050344"/>
            <a:ext cx="281939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YouTube Sans"/>
              </a:rPr>
              <a:t>Блок обчислювання</a:t>
            </a:r>
            <a:endParaRPr lang="en-US" sz="2400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666FB0-B50B-4C54-6B30-87F5F4B1A18F}"/>
              </a:ext>
            </a:extLst>
          </p:cNvPr>
          <p:cNvSpPr txBox="1"/>
          <p:nvPr/>
        </p:nvSpPr>
        <p:spPr>
          <a:xfrm>
            <a:off x="2704294" y="4650417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45752-FAF5-D9A4-D6C3-45939387CDEF}"/>
              </a:ext>
            </a:extLst>
          </p:cNvPr>
          <p:cNvSpPr txBox="1"/>
          <p:nvPr/>
        </p:nvSpPr>
        <p:spPr>
          <a:xfrm>
            <a:off x="5212663" y="4650417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7E6093-2873-CE8A-9843-727C106E4FA1}"/>
              </a:ext>
            </a:extLst>
          </p:cNvPr>
          <p:cNvSpPr txBox="1"/>
          <p:nvPr/>
        </p:nvSpPr>
        <p:spPr>
          <a:xfrm>
            <a:off x="7575117" y="4650417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BA9AB3-904F-F2E2-3366-138A2C6B366D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695222" y="4881250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02368F-4B12-BFF2-BCBC-B6BBC5CD4654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057676" y="4881250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7CA722C-4412-689C-7A26-EB8B7EB342BF}"/>
              </a:ext>
            </a:extLst>
          </p:cNvPr>
          <p:cNvSpPr txBox="1"/>
          <p:nvPr/>
        </p:nvSpPr>
        <p:spPr>
          <a:xfrm>
            <a:off x="2704294" y="5296701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5A7BDD-6281-7C88-15D0-314069C9EB3E}"/>
              </a:ext>
            </a:extLst>
          </p:cNvPr>
          <p:cNvSpPr txBox="1"/>
          <p:nvPr/>
        </p:nvSpPr>
        <p:spPr>
          <a:xfrm>
            <a:off x="5212663" y="5296701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E5ABAF-BC05-595C-7DC9-FB9FA3C4C7A9}"/>
              </a:ext>
            </a:extLst>
          </p:cNvPr>
          <p:cNvSpPr txBox="1"/>
          <p:nvPr/>
        </p:nvSpPr>
        <p:spPr>
          <a:xfrm>
            <a:off x="7575117" y="5296701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FDE9E4-72AE-49AC-96EE-4861A37EB089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4695222" y="5527534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DE1878-3DE6-95EB-1609-3EFBB7B61D76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7057676" y="5527534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C9978D6-3DDE-45D8-AA54-E856BC487228}"/>
              </a:ext>
            </a:extLst>
          </p:cNvPr>
          <p:cNvSpPr/>
          <p:nvPr/>
        </p:nvSpPr>
        <p:spPr>
          <a:xfrm>
            <a:off x="2790701" y="5390967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B6AFBA1-C3C7-65E9-F6BF-16942E48CBF5}"/>
              </a:ext>
            </a:extLst>
          </p:cNvPr>
          <p:cNvCxnSpPr>
            <a:stCxn id="16" idx="1"/>
            <a:endCxn id="16" idx="3"/>
          </p:cNvCxnSpPr>
          <p:nvPr/>
        </p:nvCxnSpPr>
        <p:spPr>
          <a:xfrm>
            <a:off x="2790701" y="5527534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BEA04E7-31F4-B9D7-6117-A8ED21CF016C}"/>
              </a:ext>
            </a:extLst>
          </p:cNvPr>
          <p:cNvCxnSpPr/>
          <p:nvPr/>
        </p:nvCxnSpPr>
        <p:spPr>
          <a:xfrm>
            <a:off x="2790701" y="5596807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8D46FB0-2FD2-7228-30BD-E5DE0B7FA769}"/>
              </a:ext>
            </a:extLst>
          </p:cNvPr>
          <p:cNvCxnSpPr/>
          <p:nvPr/>
        </p:nvCxnSpPr>
        <p:spPr>
          <a:xfrm>
            <a:off x="2790701" y="5464199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D8A51BB-15D8-6329-8EAF-9C43CAA356C0}"/>
              </a:ext>
            </a:extLst>
          </p:cNvPr>
          <p:cNvSpPr/>
          <p:nvPr/>
        </p:nvSpPr>
        <p:spPr>
          <a:xfrm>
            <a:off x="2790701" y="4742779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8A84D0-06D9-769E-B774-AE317174028E}"/>
              </a:ext>
            </a:extLst>
          </p:cNvPr>
          <p:cNvCxnSpPr>
            <a:stCxn id="20" idx="1"/>
            <a:endCxn id="20" idx="3"/>
          </p:cNvCxnSpPr>
          <p:nvPr/>
        </p:nvCxnSpPr>
        <p:spPr>
          <a:xfrm>
            <a:off x="2790701" y="4879346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2E99011-4FA4-EF68-377E-4E2A9D5FE0CE}"/>
              </a:ext>
            </a:extLst>
          </p:cNvPr>
          <p:cNvCxnSpPr/>
          <p:nvPr/>
        </p:nvCxnSpPr>
        <p:spPr>
          <a:xfrm>
            <a:off x="2790701" y="4948619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ABD2DA-2C8E-EAAE-2BB7-4948EC635A33}"/>
              </a:ext>
            </a:extLst>
          </p:cNvPr>
          <p:cNvCxnSpPr/>
          <p:nvPr/>
        </p:nvCxnSpPr>
        <p:spPr>
          <a:xfrm>
            <a:off x="2790701" y="4816011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94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2F8E-D3AA-0ABD-B999-68713D832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Масив шейдерів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BFF7F-1FC4-7505-23FB-18253C6D5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828800"/>
            <a:ext cx="5121511" cy="4577937"/>
          </a:xfrm>
        </p:spPr>
        <p:txBody>
          <a:bodyPr>
            <a:normAutofit/>
          </a:bodyPr>
          <a:lstStyle/>
          <a:p>
            <a:r>
              <a:rPr lang="uk-UA" dirty="0"/>
              <a:t>Блок обчислювання багато може обробляти, але він сам не досить щоби швидко малювати теперішні гри</a:t>
            </a:r>
          </a:p>
          <a:p>
            <a:r>
              <a:rPr lang="uk-UA" dirty="0"/>
              <a:t>Через це, графічні процесори мають більший блок у собі який називається масив шейдерів</a:t>
            </a:r>
          </a:p>
          <a:p>
            <a:pPr lvl="1"/>
            <a:r>
              <a:rPr lang="uk-UA" dirty="0"/>
              <a:t>10 блоків обчислювання</a:t>
            </a:r>
          </a:p>
          <a:p>
            <a:pPr lvl="1"/>
            <a:r>
              <a:rPr lang="uk-UA" dirty="0"/>
              <a:t>2 </a:t>
            </a:r>
            <a:r>
              <a:rPr lang="uk-UA" b="1" dirty="0"/>
              <a:t>Растеризатори</a:t>
            </a:r>
            <a:r>
              <a:rPr lang="uk-UA" dirty="0"/>
              <a:t> які паралельно виконують роботу</a:t>
            </a:r>
            <a:endParaRPr lang="en-US" dirty="0"/>
          </a:p>
          <a:p>
            <a:pPr lvl="1"/>
            <a:r>
              <a:rPr lang="uk-UA" dirty="0"/>
              <a:t>2</a:t>
            </a:r>
            <a:r>
              <a:rPr lang="en-US" dirty="0"/>
              <a:t> </a:t>
            </a:r>
            <a:r>
              <a:rPr lang="uk-UA" b="1" dirty="0"/>
              <a:t>Блоки Примітиві</a:t>
            </a:r>
            <a:r>
              <a:rPr lang="en-US" b="1" dirty="0"/>
              <a:t>/Prim Units</a:t>
            </a:r>
            <a:r>
              <a:rPr lang="uk-UA" b="1" dirty="0"/>
              <a:t> </a:t>
            </a:r>
            <a:r>
              <a:rPr lang="uk-UA" dirty="0"/>
              <a:t>які виконують стадії вхідний асемблер та Пост-обробку вершин</a:t>
            </a:r>
          </a:p>
          <a:p>
            <a:pPr lvl="1"/>
            <a:r>
              <a:rPr lang="uk-UA" dirty="0"/>
              <a:t>4 </a:t>
            </a:r>
            <a:r>
              <a:rPr lang="uk-UA" b="1" dirty="0"/>
              <a:t>Рендернгові бекенди</a:t>
            </a:r>
            <a:r>
              <a:rPr lang="en-US" b="1" dirty="0"/>
              <a:t>/Render Backends/ROPs</a:t>
            </a:r>
            <a:r>
              <a:rPr lang="en-US" dirty="0"/>
              <a:t>, </a:t>
            </a:r>
            <a:r>
              <a:rPr lang="uk-UA" dirty="0"/>
              <a:t>які</a:t>
            </a:r>
            <a:r>
              <a:rPr lang="en-US" dirty="0"/>
              <a:t> </a:t>
            </a:r>
            <a:r>
              <a:rPr lang="uk-UA" dirty="0"/>
              <a:t>виконують об</a:t>
            </a:r>
            <a:r>
              <a:rPr lang="en-US" dirty="0"/>
              <a:t>’</a:t>
            </a:r>
            <a:r>
              <a:rPr lang="uk-UA" dirty="0"/>
              <a:t>єднання виходів (пишуть кольори від піксельного шейдера до буфера кольорів)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2CC05B-7195-4C9F-AA93-70A2A5CAF782}"/>
              </a:ext>
            </a:extLst>
          </p:cNvPr>
          <p:cNvSpPr/>
          <p:nvPr/>
        </p:nvSpPr>
        <p:spPr>
          <a:xfrm>
            <a:off x="6510323" y="658715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61E857-1782-CFB4-00D2-6D919673F513}"/>
              </a:ext>
            </a:extLst>
          </p:cNvPr>
          <p:cNvSpPr txBox="1"/>
          <p:nvPr/>
        </p:nvSpPr>
        <p:spPr>
          <a:xfrm>
            <a:off x="6710025" y="2545678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846482-E22E-BC51-341F-7123D9C7194F}"/>
              </a:ext>
            </a:extLst>
          </p:cNvPr>
          <p:cNvSpPr txBox="1"/>
          <p:nvPr/>
        </p:nvSpPr>
        <p:spPr>
          <a:xfrm>
            <a:off x="6710025" y="1621680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A7BF6F-5919-1AB0-9F00-72394B072B35}"/>
              </a:ext>
            </a:extLst>
          </p:cNvPr>
          <p:cNvSpPr txBox="1"/>
          <p:nvPr/>
        </p:nvSpPr>
        <p:spPr>
          <a:xfrm>
            <a:off x="6510323" y="658715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26FBC5-32A2-A5CD-40F4-8557BA57FF8E}"/>
              </a:ext>
            </a:extLst>
          </p:cNvPr>
          <p:cNvSpPr txBox="1"/>
          <p:nvPr/>
        </p:nvSpPr>
        <p:spPr>
          <a:xfrm>
            <a:off x="6710035" y="1152045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8CA84-C084-FB8D-E9D6-AD4BAE66A402}"/>
              </a:ext>
            </a:extLst>
          </p:cNvPr>
          <p:cNvSpPr txBox="1"/>
          <p:nvPr/>
        </p:nvSpPr>
        <p:spPr>
          <a:xfrm>
            <a:off x="6710025" y="301891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D61908-9864-389B-9568-B9B72FBC9E0B}"/>
              </a:ext>
            </a:extLst>
          </p:cNvPr>
          <p:cNvSpPr txBox="1"/>
          <p:nvPr/>
        </p:nvSpPr>
        <p:spPr>
          <a:xfrm>
            <a:off x="6706266" y="349215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90581B-D715-192C-BB12-5026F870ED50}"/>
              </a:ext>
            </a:extLst>
          </p:cNvPr>
          <p:cNvSpPr txBox="1"/>
          <p:nvPr/>
        </p:nvSpPr>
        <p:spPr>
          <a:xfrm>
            <a:off x="6706266" y="396485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E4BC5A-9043-0DC9-6ED1-822A789EF669}"/>
              </a:ext>
            </a:extLst>
          </p:cNvPr>
          <p:cNvSpPr txBox="1"/>
          <p:nvPr/>
        </p:nvSpPr>
        <p:spPr>
          <a:xfrm>
            <a:off x="6706266" y="4437558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E7B8C0-6645-53AD-0CAC-02574E290B52}"/>
              </a:ext>
            </a:extLst>
          </p:cNvPr>
          <p:cNvSpPr txBox="1"/>
          <p:nvPr/>
        </p:nvSpPr>
        <p:spPr>
          <a:xfrm>
            <a:off x="7820216" y="1151395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ACAEC9D-4B56-7B7E-AB41-156B0A0EE71C}"/>
              </a:ext>
            </a:extLst>
          </p:cNvPr>
          <p:cNvSpPr txBox="1"/>
          <p:nvPr/>
        </p:nvSpPr>
        <p:spPr>
          <a:xfrm>
            <a:off x="9046658" y="254718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0B63660-7781-F5E5-6097-0356410CE595}"/>
              </a:ext>
            </a:extLst>
          </p:cNvPr>
          <p:cNvSpPr txBox="1"/>
          <p:nvPr/>
        </p:nvSpPr>
        <p:spPr>
          <a:xfrm>
            <a:off x="9046658" y="1623183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440D149-463A-FAB5-23CC-08A210D62B94}"/>
              </a:ext>
            </a:extLst>
          </p:cNvPr>
          <p:cNvSpPr txBox="1"/>
          <p:nvPr/>
        </p:nvSpPr>
        <p:spPr>
          <a:xfrm>
            <a:off x="9046668" y="1153548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BBCE63-92B3-D59B-9EE6-0F9A954C0A2A}"/>
              </a:ext>
            </a:extLst>
          </p:cNvPr>
          <p:cNvSpPr txBox="1"/>
          <p:nvPr/>
        </p:nvSpPr>
        <p:spPr>
          <a:xfrm>
            <a:off x="9046658" y="302041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5A11D21-A31E-D195-DF88-C6EF8AFF97FD}"/>
              </a:ext>
            </a:extLst>
          </p:cNvPr>
          <p:cNvSpPr txBox="1"/>
          <p:nvPr/>
        </p:nvSpPr>
        <p:spPr>
          <a:xfrm>
            <a:off x="9042899" y="3493657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C4614D-FE76-CE96-5B51-75911CEAF9A9}"/>
              </a:ext>
            </a:extLst>
          </p:cNvPr>
          <p:cNvSpPr txBox="1"/>
          <p:nvPr/>
        </p:nvSpPr>
        <p:spPr>
          <a:xfrm>
            <a:off x="9042899" y="396635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8D7949C-20DB-4E92-6D74-D73F3F3B7421}"/>
              </a:ext>
            </a:extLst>
          </p:cNvPr>
          <p:cNvSpPr txBox="1"/>
          <p:nvPr/>
        </p:nvSpPr>
        <p:spPr>
          <a:xfrm>
            <a:off x="9042899" y="443906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00A5803-404E-6D07-3C45-883C4DDD27D3}"/>
              </a:ext>
            </a:extLst>
          </p:cNvPr>
          <p:cNvSpPr txBox="1"/>
          <p:nvPr/>
        </p:nvSpPr>
        <p:spPr>
          <a:xfrm>
            <a:off x="10156849" y="1152898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33B36FE-3806-83A4-A288-A76A756A8D16}"/>
              </a:ext>
            </a:extLst>
          </p:cNvPr>
          <p:cNvSpPr txBox="1"/>
          <p:nvPr/>
        </p:nvSpPr>
        <p:spPr>
          <a:xfrm>
            <a:off x="6707685" y="2081424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3DDEB33-AC1C-A9C5-0429-813125FC8F42}"/>
              </a:ext>
            </a:extLst>
          </p:cNvPr>
          <p:cNvSpPr txBox="1"/>
          <p:nvPr/>
        </p:nvSpPr>
        <p:spPr>
          <a:xfrm>
            <a:off x="9044318" y="2082927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</p:spTree>
    <p:extLst>
      <p:ext uri="{BB962C8B-B14F-4D97-AF65-F5344CB8AC3E}">
        <p14:creationId xmlns:p14="http://schemas.microsoft.com/office/powerpoint/2010/main" val="84673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7" grpId="0" animBg="1"/>
      <p:bldP spid="30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2F8E-D3AA-0ABD-B999-68713D832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Графічний процесор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BFF7F-1FC4-7505-23FB-18253C6D5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828800"/>
            <a:ext cx="5572377" cy="4577937"/>
          </a:xfrm>
        </p:spPr>
        <p:txBody>
          <a:bodyPr>
            <a:normAutofit/>
          </a:bodyPr>
          <a:lstStyle/>
          <a:p>
            <a:r>
              <a:rPr lang="uk-UA" dirty="0"/>
              <a:t>І врешті, щоби збудувати графічного процесора, ми злучуємо якусь кількість масивів шейдерів та </a:t>
            </a:r>
            <a:r>
              <a:rPr lang="uk-UA" b="1" dirty="0"/>
              <a:t>процесор команд</a:t>
            </a:r>
            <a:r>
              <a:rPr lang="en-US" b="1" dirty="0"/>
              <a:t>/command processor</a:t>
            </a:r>
          </a:p>
          <a:p>
            <a:r>
              <a:rPr lang="uk-UA" b="1" dirty="0"/>
              <a:t>Процесор команд </a:t>
            </a:r>
            <a:r>
              <a:rPr lang="uk-UA" dirty="0"/>
              <a:t>– це маленький процесор, подібний до менеджера цілого </a:t>
            </a:r>
            <a:r>
              <a:rPr lang="en-US" dirty="0"/>
              <a:t>GPU</a:t>
            </a:r>
            <a:r>
              <a:rPr lang="uk-UA" dirty="0"/>
              <a:t>, який читає командного буфера, та з нього творить працю яку він висилає до кожного масиву шейдерів</a:t>
            </a:r>
            <a:r>
              <a:rPr lang="en-US" dirty="0"/>
              <a:t>/</a:t>
            </a:r>
            <a:r>
              <a:rPr lang="uk-UA" dirty="0"/>
              <a:t>блоків обчислювання</a:t>
            </a:r>
          </a:p>
          <a:p>
            <a:r>
              <a:rPr lang="uk-UA" dirty="0"/>
              <a:t>Коли ця праця закінчилася, він висилає повідомлення закінчення праці до центрального процесора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684420-133B-4F07-E41D-18D70AD3C101}"/>
              </a:ext>
            </a:extLst>
          </p:cNvPr>
          <p:cNvSpPr/>
          <p:nvPr/>
        </p:nvSpPr>
        <p:spPr>
          <a:xfrm>
            <a:off x="7107381" y="1396067"/>
            <a:ext cx="4381994" cy="3110620"/>
          </a:xfrm>
          <a:prstGeom prst="rect">
            <a:avLst/>
          </a:prstGeom>
          <a:solidFill>
            <a:srgbClr val="EDE2F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88BFCE-4A3F-B5D5-787F-D47B6B0EB998}"/>
              </a:ext>
            </a:extLst>
          </p:cNvPr>
          <p:cNvSpPr txBox="1"/>
          <p:nvPr/>
        </p:nvSpPr>
        <p:spPr>
          <a:xfrm>
            <a:off x="9357755" y="2060602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7BA796-D081-0523-0583-B63C04F07886}"/>
              </a:ext>
            </a:extLst>
          </p:cNvPr>
          <p:cNvSpPr txBox="1"/>
          <p:nvPr/>
        </p:nvSpPr>
        <p:spPr>
          <a:xfrm>
            <a:off x="9357754" y="2536962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B5C59-C022-A1F2-C95F-BB78F0EF1A3F}"/>
              </a:ext>
            </a:extLst>
          </p:cNvPr>
          <p:cNvSpPr txBox="1"/>
          <p:nvPr/>
        </p:nvSpPr>
        <p:spPr>
          <a:xfrm>
            <a:off x="9353604" y="3481841"/>
            <a:ext cx="1954671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...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F5DB07-09FA-C1CA-299A-1C171881727F}"/>
              </a:ext>
            </a:extLst>
          </p:cNvPr>
          <p:cNvSpPr txBox="1"/>
          <p:nvPr/>
        </p:nvSpPr>
        <p:spPr>
          <a:xfrm>
            <a:off x="7333499" y="2739489"/>
            <a:ext cx="1262950" cy="646331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Процесор команд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DE8FD0-A017-5FB9-869B-5494B551415E}"/>
              </a:ext>
            </a:extLst>
          </p:cNvPr>
          <p:cNvSpPr txBox="1"/>
          <p:nvPr/>
        </p:nvSpPr>
        <p:spPr>
          <a:xfrm>
            <a:off x="7803562" y="1396667"/>
            <a:ext cx="298963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Графічний процесор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975E2-5A7A-672C-BDD1-34944B9BE74A}"/>
              </a:ext>
            </a:extLst>
          </p:cNvPr>
          <p:cNvSpPr txBox="1"/>
          <p:nvPr/>
        </p:nvSpPr>
        <p:spPr>
          <a:xfrm>
            <a:off x="9353604" y="3007774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32C6CD-6612-5F48-12D5-F4FF5F66A291}"/>
              </a:ext>
            </a:extLst>
          </p:cNvPr>
          <p:cNvSpPr txBox="1"/>
          <p:nvPr/>
        </p:nvSpPr>
        <p:spPr>
          <a:xfrm>
            <a:off x="9353604" y="3954946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14E5E0-17A6-1282-7173-A458CB1BEF43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8596449" y="3061378"/>
            <a:ext cx="327857" cy="12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90CECF-1C1D-BF48-9F6B-F80BBB37B50A}"/>
              </a:ext>
            </a:extLst>
          </p:cNvPr>
          <p:cNvCxnSpPr>
            <a:cxnSpLocks/>
          </p:cNvCxnSpPr>
          <p:nvPr/>
        </p:nvCxnSpPr>
        <p:spPr>
          <a:xfrm flipH="1" flipV="1">
            <a:off x="8924306" y="2236019"/>
            <a:ext cx="12620" cy="19128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0A6A9C0-AE1B-EC13-C0C7-C6AEF47E3DB3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8924306" y="2245268"/>
            <a:ext cx="43344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0CA534C-A2C8-F64C-C360-B61E769C7A8E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8924306" y="4139611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04050F-13A3-E6CC-E6C4-8238ABC7DCF8}"/>
              </a:ext>
            </a:extLst>
          </p:cNvPr>
          <p:cNvCxnSpPr>
            <a:cxnSpLocks/>
          </p:cNvCxnSpPr>
          <p:nvPr/>
        </p:nvCxnSpPr>
        <p:spPr>
          <a:xfrm>
            <a:off x="8924306" y="3210782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5AB2464-5929-E2A3-8BD8-7CC8F2A5E181}"/>
              </a:ext>
            </a:extLst>
          </p:cNvPr>
          <p:cNvCxnSpPr>
            <a:cxnSpLocks/>
          </p:cNvCxnSpPr>
          <p:nvPr/>
        </p:nvCxnSpPr>
        <p:spPr>
          <a:xfrm>
            <a:off x="8932691" y="2723252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58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880BC-3A0F-EFE1-38B8-CE1E31D3E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E8FB6-97B4-4427-5C7D-C4D66D0FD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782128" cy="4351337"/>
          </a:xfrm>
        </p:spPr>
        <p:txBody>
          <a:bodyPr/>
          <a:lstStyle/>
          <a:p>
            <a:r>
              <a:rPr lang="uk-UA" dirty="0"/>
              <a:t>Перейдемо життя трикутника, але цей раз, дивлячись як внутрішні частини графічного процесора все здійснюють</a:t>
            </a:r>
          </a:p>
          <a:p>
            <a:r>
              <a:rPr lang="uk-UA" dirty="0"/>
              <a:t>Спочатку, процесор команд завантажує команди, та повідомлює блоки графічного процесора, які буфери читати</a:t>
            </a:r>
          </a:p>
          <a:p>
            <a:r>
              <a:rPr lang="uk-UA" dirty="0"/>
              <a:t>Після завантаження команду малювати, процесор команд висилає наказ «починати малювати» до всіх масивів шейдера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5028F-6E29-2216-B883-6A427428A438}"/>
              </a:ext>
            </a:extLst>
          </p:cNvPr>
          <p:cNvSpPr/>
          <p:nvPr/>
        </p:nvSpPr>
        <p:spPr>
          <a:xfrm>
            <a:off x="7107381" y="1396067"/>
            <a:ext cx="4381994" cy="3110620"/>
          </a:xfrm>
          <a:prstGeom prst="rect">
            <a:avLst/>
          </a:prstGeom>
          <a:solidFill>
            <a:srgbClr val="EDE2F6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975DC-3023-A07A-7801-0119C34543A2}"/>
              </a:ext>
            </a:extLst>
          </p:cNvPr>
          <p:cNvSpPr txBox="1"/>
          <p:nvPr/>
        </p:nvSpPr>
        <p:spPr>
          <a:xfrm>
            <a:off x="9357755" y="2060602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49D95C-1F3C-1825-9C02-E15A1A000500}"/>
              </a:ext>
            </a:extLst>
          </p:cNvPr>
          <p:cNvSpPr txBox="1"/>
          <p:nvPr/>
        </p:nvSpPr>
        <p:spPr>
          <a:xfrm>
            <a:off x="9357754" y="2536962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E0466F-1079-5CC3-F2EA-4B52B8000B49}"/>
              </a:ext>
            </a:extLst>
          </p:cNvPr>
          <p:cNvSpPr txBox="1"/>
          <p:nvPr/>
        </p:nvSpPr>
        <p:spPr>
          <a:xfrm>
            <a:off x="9353604" y="3481841"/>
            <a:ext cx="1954671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...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7984EF-7334-7979-D23A-A9CD4560041B}"/>
              </a:ext>
            </a:extLst>
          </p:cNvPr>
          <p:cNvSpPr txBox="1"/>
          <p:nvPr/>
        </p:nvSpPr>
        <p:spPr>
          <a:xfrm>
            <a:off x="7333499" y="2739489"/>
            <a:ext cx="1262950" cy="646331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Процесор команд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116D7F-DEFF-017D-A637-977BE7D470FF}"/>
              </a:ext>
            </a:extLst>
          </p:cNvPr>
          <p:cNvSpPr txBox="1"/>
          <p:nvPr/>
        </p:nvSpPr>
        <p:spPr>
          <a:xfrm>
            <a:off x="7803562" y="1396667"/>
            <a:ext cx="298963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Графічний процесор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1D6AB7-BD04-E178-ED00-208D22BC6533}"/>
              </a:ext>
            </a:extLst>
          </p:cNvPr>
          <p:cNvSpPr txBox="1"/>
          <p:nvPr/>
        </p:nvSpPr>
        <p:spPr>
          <a:xfrm>
            <a:off x="9353604" y="3007774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5B72F4-B391-A641-A7BF-0C26E5F63F9A}"/>
              </a:ext>
            </a:extLst>
          </p:cNvPr>
          <p:cNvSpPr txBox="1"/>
          <p:nvPr/>
        </p:nvSpPr>
        <p:spPr>
          <a:xfrm>
            <a:off x="9353604" y="3954946"/>
            <a:ext cx="1954671" cy="36933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D6CA1CA-33EF-3E04-0643-D10878199F3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8596449" y="3061378"/>
            <a:ext cx="327857" cy="12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E4F06C-F98B-F0FB-501F-1E0B2371CD36}"/>
              </a:ext>
            </a:extLst>
          </p:cNvPr>
          <p:cNvCxnSpPr>
            <a:cxnSpLocks/>
          </p:cNvCxnSpPr>
          <p:nvPr/>
        </p:nvCxnSpPr>
        <p:spPr>
          <a:xfrm flipH="1" flipV="1">
            <a:off x="8924306" y="2236019"/>
            <a:ext cx="12620" cy="19128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A1F2E01-F78C-3239-D6C8-9EED6BB23F1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8924306" y="2245268"/>
            <a:ext cx="43344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908EFFA-DB3C-638B-53CB-E452AB41CB8A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8924306" y="4139611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0F85E5C-DF90-69F1-6760-FCE7833308ED}"/>
              </a:ext>
            </a:extLst>
          </p:cNvPr>
          <p:cNvCxnSpPr>
            <a:cxnSpLocks/>
          </p:cNvCxnSpPr>
          <p:nvPr/>
        </p:nvCxnSpPr>
        <p:spPr>
          <a:xfrm>
            <a:off x="8924306" y="3210782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E785562-4ED8-DDFA-2462-7ABC9E01BCDC}"/>
              </a:ext>
            </a:extLst>
          </p:cNvPr>
          <p:cNvCxnSpPr>
            <a:cxnSpLocks/>
          </p:cNvCxnSpPr>
          <p:nvPr/>
        </p:nvCxnSpPr>
        <p:spPr>
          <a:xfrm>
            <a:off x="8932691" y="2723252"/>
            <a:ext cx="42929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F65B646-BF1D-441B-73D8-79B5226398C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541767" y="3062655"/>
            <a:ext cx="7917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4BA3EB5-E984-8AEB-13DA-FC8CE81B7C5E}"/>
              </a:ext>
            </a:extLst>
          </p:cNvPr>
          <p:cNvCxnSpPr>
            <a:cxnSpLocks/>
          </p:cNvCxnSpPr>
          <p:nvPr/>
        </p:nvCxnSpPr>
        <p:spPr>
          <a:xfrm flipV="1">
            <a:off x="6554387" y="3061378"/>
            <a:ext cx="0" cy="164610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F5557BB-26EC-792E-6A8F-B7E1F1C3B1A1}"/>
              </a:ext>
            </a:extLst>
          </p:cNvPr>
          <p:cNvSpPr/>
          <p:nvPr/>
        </p:nvSpPr>
        <p:spPr>
          <a:xfrm>
            <a:off x="5950859" y="4707484"/>
            <a:ext cx="2817779" cy="147318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D74853-7CFD-2F34-BCF1-EB229B083B71}"/>
              </a:ext>
            </a:extLst>
          </p:cNvPr>
          <p:cNvSpPr txBox="1"/>
          <p:nvPr/>
        </p:nvSpPr>
        <p:spPr>
          <a:xfrm>
            <a:off x="5950858" y="4704788"/>
            <a:ext cx="281778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Прив</a:t>
            </a:r>
            <a:r>
              <a:rPr lang="en-US" dirty="0">
                <a:latin typeface="YouTube Sans"/>
              </a:rPr>
              <a:t>’</a:t>
            </a:r>
            <a:r>
              <a:rPr lang="uk-UA" dirty="0">
                <a:latin typeface="YouTube Sans"/>
              </a:rPr>
              <a:t>язати Буфер Вершин</a:t>
            </a:r>
            <a:endParaRPr lang="en-US" dirty="0">
              <a:latin typeface="YouTube San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89C6F6-5B5C-4561-1E10-14ED3D4DEF08}"/>
              </a:ext>
            </a:extLst>
          </p:cNvPr>
          <p:cNvSpPr txBox="1"/>
          <p:nvPr/>
        </p:nvSpPr>
        <p:spPr>
          <a:xfrm>
            <a:off x="5950863" y="5070341"/>
            <a:ext cx="281778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Прив</a:t>
            </a:r>
            <a:r>
              <a:rPr lang="en-US" dirty="0">
                <a:latin typeface="YouTube Sans"/>
              </a:rPr>
              <a:t>’</a:t>
            </a:r>
            <a:r>
              <a:rPr lang="uk-UA" dirty="0">
                <a:latin typeface="YouTube Sans"/>
              </a:rPr>
              <a:t>язати Буфер Індексів</a:t>
            </a:r>
            <a:endParaRPr lang="en-US" dirty="0">
              <a:latin typeface="YouTube San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AAC188-9E51-A240-9CC9-728C9DACDBEE}"/>
              </a:ext>
            </a:extLst>
          </p:cNvPr>
          <p:cNvSpPr txBox="1"/>
          <p:nvPr/>
        </p:nvSpPr>
        <p:spPr>
          <a:xfrm>
            <a:off x="5950861" y="5804867"/>
            <a:ext cx="281777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Draw/</a:t>
            </a:r>
            <a:r>
              <a:rPr lang="uk-UA" dirty="0">
                <a:latin typeface="YouTube Sans"/>
              </a:rPr>
              <a:t>Малювати</a:t>
            </a:r>
            <a:endParaRPr lang="en-US" dirty="0">
              <a:latin typeface="YouTube San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EBE64B-7588-44C6-E3C7-AACA4542FE80}"/>
              </a:ext>
            </a:extLst>
          </p:cNvPr>
          <p:cNvSpPr txBox="1"/>
          <p:nvPr/>
        </p:nvSpPr>
        <p:spPr>
          <a:xfrm>
            <a:off x="5950863" y="5438111"/>
            <a:ext cx="281777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Прив</a:t>
            </a:r>
            <a:r>
              <a:rPr lang="en-US" dirty="0">
                <a:latin typeface="YouTube Sans"/>
              </a:rPr>
              <a:t>’</a:t>
            </a:r>
            <a:r>
              <a:rPr lang="uk-UA" dirty="0">
                <a:latin typeface="YouTube Sans"/>
              </a:rPr>
              <a:t>язати Шейдери</a:t>
            </a:r>
            <a:endParaRPr lang="en-US" dirty="0">
              <a:latin typeface="YouTube Sans"/>
            </a:endParaRPr>
          </a:p>
        </p:txBody>
      </p:sp>
    </p:spTree>
    <p:extLst>
      <p:ext uri="{BB962C8B-B14F-4D97-AF65-F5344CB8AC3E}">
        <p14:creationId xmlns:p14="http://schemas.microsoft.com/office/powerpoint/2010/main" val="160427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1D644-A3DE-83FF-EF10-D0D856011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2F002-82B5-E587-AD85-73658FFE6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828800"/>
            <a:ext cx="4363836" cy="4352672"/>
          </a:xfrm>
        </p:spPr>
        <p:txBody>
          <a:bodyPr/>
          <a:lstStyle/>
          <a:p>
            <a:r>
              <a:rPr lang="uk-UA" dirty="0"/>
              <a:t>Цей наказ спочатку догодить до блоків примітив, які почнуть завантажувати всі вершини зі буфери вершин</a:t>
            </a:r>
            <a:r>
              <a:rPr lang="en-US" dirty="0"/>
              <a:t>/</a:t>
            </a:r>
            <a:r>
              <a:rPr lang="uk-UA" dirty="0"/>
              <a:t>індексів</a:t>
            </a:r>
          </a:p>
          <a:p>
            <a:r>
              <a:rPr lang="uk-UA" dirty="0"/>
              <a:t>Коли блок примітив завантажив досить вершин, він починає творити хвилі праці, яких висилає до всіх блоків обчислювання</a:t>
            </a:r>
          </a:p>
          <a:p>
            <a:r>
              <a:rPr lang="uk-UA" dirty="0"/>
              <a:t>Пам</a:t>
            </a:r>
            <a:r>
              <a:rPr lang="en-US" dirty="0"/>
              <a:t>’</a:t>
            </a:r>
            <a:r>
              <a:rPr lang="uk-UA" dirty="0"/>
              <a:t>ятайте, що все відбувається паралельно, тобто блок примітив висилає працю, а в цей сам час, далі завантажує вершини щоби приготовлювати наступну групу праці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CE47FB-4968-83BB-EB7E-F744B63F56BE}"/>
              </a:ext>
            </a:extLst>
          </p:cNvPr>
          <p:cNvSpPr/>
          <p:nvPr/>
        </p:nvSpPr>
        <p:spPr>
          <a:xfrm>
            <a:off x="6973461" y="634964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4CC5C-AD74-BBCC-72E0-2554FCF5E7AF}"/>
              </a:ext>
            </a:extLst>
          </p:cNvPr>
          <p:cNvSpPr txBox="1"/>
          <p:nvPr/>
        </p:nvSpPr>
        <p:spPr>
          <a:xfrm>
            <a:off x="7173163" y="2521927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D0635-1304-E920-6BC4-2D3734EA4759}"/>
              </a:ext>
            </a:extLst>
          </p:cNvPr>
          <p:cNvSpPr txBox="1"/>
          <p:nvPr/>
        </p:nvSpPr>
        <p:spPr>
          <a:xfrm>
            <a:off x="7173163" y="1597929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087646-E278-06D5-0E77-7BD0D52D8044}"/>
              </a:ext>
            </a:extLst>
          </p:cNvPr>
          <p:cNvSpPr txBox="1"/>
          <p:nvPr/>
        </p:nvSpPr>
        <p:spPr>
          <a:xfrm>
            <a:off x="6973461" y="634964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28188-F89B-8623-EC31-1370B81B1186}"/>
              </a:ext>
            </a:extLst>
          </p:cNvPr>
          <p:cNvSpPr txBox="1"/>
          <p:nvPr/>
        </p:nvSpPr>
        <p:spPr>
          <a:xfrm>
            <a:off x="7173173" y="1128294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9E9DD-8B91-DCF3-6BCE-E9179E8F9E5C}"/>
              </a:ext>
            </a:extLst>
          </p:cNvPr>
          <p:cNvSpPr txBox="1"/>
          <p:nvPr/>
        </p:nvSpPr>
        <p:spPr>
          <a:xfrm>
            <a:off x="7173163" y="2995165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3A56A-0A25-7D5F-51BC-39377CF77F0F}"/>
              </a:ext>
            </a:extLst>
          </p:cNvPr>
          <p:cNvSpPr txBox="1"/>
          <p:nvPr/>
        </p:nvSpPr>
        <p:spPr>
          <a:xfrm>
            <a:off x="7169404" y="346840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0393A-E81F-40B2-67AD-5FC6735A14BB}"/>
              </a:ext>
            </a:extLst>
          </p:cNvPr>
          <p:cNvSpPr txBox="1"/>
          <p:nvPr/>
        </p:nvSpPr>
        <p:spPr>
          <a:xfrm>
            <a:off x="7169404" y="3941105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DAFD26-5C52-670C-486B-18240546EB54}"/>
              </a:ext>
            </a:extLst>
          </p:cNvPr>
          <p:cNvSpPr txBox="1"/>
          <p:nvPr/>
        </p:nvSpPr>
        <p:spPr>
          <a:xfrm>
            <a:off x="7169404" y="4413807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05F152-0E3F-E8E4-9246-263D8486D0D1}"/>
              </a:ext>
            </a:extLst>
          </p:cNvPr>
          <p:cNvSpPr txBox="1"/>
          <p:nvPr/>
        </p:nvSpPr>
        <p:spPr>
          <a:xfrm>
            <a:off x="8283354" y="1127644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A57C3A-5CCA-4D34-1E61-A27B13629226}"/>
              </a:ext>
            </a:extLst>
          </p:cNvPr>
          <p:cNvSpPr txBox="1"/>
          <p:nvPr/>
        </p:nvSpPr>
        <p:spPr>
          <a:xfrm>
            <a:off x="9509796" y="2523430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976A0E-2D40-C63A-CC37-E7BDBEA3DCD0}"/>
              </a:ext>
            </a:extLst>
          </p:cNvPr>
          <p:cNvSpPr txBox="1"/>
          <p:nvPr/>
        </p:nvSpPr>
        <p:spPr>
          <a:xfrm>
            <a:off x="9509796" y="1599432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E78A91-C689-38C0-3418-711CF5354F2E}"/>
              </a:ext>
            </a:extLst>
          </p:cNvPr>
          <p:cNvSpPr txBox="1"/>
          <p:nvPr/>
        </p:nvSpPr>
        <p:spPr>
          <a:xfrm>
            <a:off x="9509806" y="1129797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CBBA0D-A2E2-FF6D-8155-4F79B18ED327}"/>
              </a:ext>
            </a:extLst>
          </p:cNvPr>
          <p:cNvSpPr txBox="1"/>
          <p:nvPr/>
        </p:nvSpPr>
        <p:spPr>
          <a:xfrm>
            <a:off x="9509796" y="2996668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97492E-6306-3813-11D5-15B7DF299978}"/>
              </a:ext>
            </a:extLst>
          </p:cNvPr>
          <p:cNvSpPr txBox="1"/>
          <p:nvPr/>
        </p:nvSpPr>
        <p:spPr>
          <a:xfrm>
            <a:off x="9506037" y="346990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44D5B5-0542-BEB9-8F8B-4C8C4A957414}"/>
              </a:ext>
            </a:extLst>
          </p:cNvPr>
          <p:cNvSpPr txBox="1"/>
          <p:nvPr/>
        </p:nvSpPr>
        <p:spPr>
          <a:xfrm>
            <a:off x="9506037" y="3942608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E64126-D066-23F5-1A3D-15A58E184857}"/>
              </a:ext>
            </a:extLst>
          </p:cNvPr>
          <p:cNvSpPr txBox="1"/>
          <p:nvPr/>
        </p:nvSpPr>
        <p:spPr>
          <a:xfrm>
            <a:off x="9506037" y="4415310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CC835-42DC-84B1-32B0-15C4B375A16D}"/>
              </a:ext>
            </a:extLst>
          </p:cNvPr>
          <p:cNvSpPr txBox="1"/>
          <p:nvPr/>
        </p:nvSpPr>
        <p:spPr>
          <a:xfrm>
            <a:off x="10619987" y="1129147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8FB2F0-4C75-9279-82E5-F0F64F406B15}"/>
              </a:ext>
            </a:extLst>
          </p:cNvPr>
          <p:cNvSpPr txBox="1"/>
          <p:nvPr/>
        </p:nvSpPr>
        <p:spPr>
          <a:xfrm>
            <a:off x="7170823" y="2057673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041AA4-0BC9-3A9A-1858-B57874C9E63A}"/>
              </a:ext>
            </a:extLst>
          </p:cNvPr>
          <p:cNvSpPr txBox="1"/>
          <p:nvPr/>
        </p:nvSpPr>
        <p:spPr>
          <a:xfrm>
            <a:off x="9507456" y="2059176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B8D7DF-2009-54EF-30F6-4ED8F21B5716}"/>
              </a:ext>
            </a:extLst>
          </p:cNvPr>
          <p:cNvCxnSpPr>
            <a:cxnSpLocks/>
          </p:cNvCxnSpPr>
          <p:nvPr/>
        </p:nvCxnSpPr>
        <p:spPr>
          <a:xfrm flipH="1">
            <a:off x="6697683" y="224443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10A966-E80C-75D3-0366-78DCEA4B0647}"/>
              </a:ext>
            </a:extLst>
          </p:cNvPr>
          <p:cNvCxnSpPr>
            <a:cxnSpLocks/>
          </p:cNvCxnSpPr>
          <p:nvPr/>
        </p:nvCxnSpPr>
        <p:spPr>
          <a:xfrm>
            <a:off x="6697683" y="2244436"/>
            <a:ext cx="0" cy="235403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EEE4EC0-ABFE-FEDC-51E6-EC614C51B309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697683" y="4598473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375518A-D46A-8A47-3435-34AD44DE26EF}"/>
              </a:ext>
            </a:extLst>
          </p:cNvPr>
          <p:cNvCxnSpPr>
            <a:cxnSpLocks/>
          </p:cNvCxnSpPr>
          <p:nvPr/>
        </p:nvCxnSpPr>
        <p:spPr>
          <a:xfrm>
            <a:off x="6697683" y="4127418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E1A3D1D-B165-5D8E-2C99-DBD8302D0D7B}"/>
              </a:ext>
            </a:extLst>
          </p:cNvPr>
          <p:cNvCxnSpPr>
            <a:cxnSpLocks/>
          </p:cNvCxnSpPr>
          <p:nvPr/>
        </p:nvCxnSpPr>
        <p:spPr>
          <a:xfrm>
            <a:off x="6697683" y="3650426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EBAADEA-C559-3DCD-1057-91B402BE2E85}"/>
              </a:ext>
            </a:extLst>
          </p:cNvPr>
          <p:cNvCxnSpPr>
            <a:cxnSpLocks/>
          </p:cNvCxnSpPr>
          <p:nvPr/>
        </p:nvCxnSpPr>
        <p:spPr>
          <a:xfrm>
            <a:off x="6697683" y="3191247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D007F92-07A9-1A4E-2B18-EC21C6C4A589}"/>
              </a:ext>
            </a:extLst>
          </p:cNvPr>
          <p:cNvCxnSpPr>
            <a:cxnSpLocks/>
          </p:cNvCxnSpPr>
          <p:nvPr/>
        </p:nvCxnSpPr>
        <p:spPr>
          <a:xfrm>
            <a:off x="6697683" y="2714255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75778AA-15EF-C886-6CEB-C99715D6C26C}"/>
              </a:ext>
            </a:extLst>
          </p:cNvPr>
          <p:cNvCxnSpPr>
            <a:cxnSpLocks/>
          </p:cNvCxnSpPr>
          <p:nvPr/>
        </p:nvCxnSpPr>
        <p:spPr>
          <a:xfrm flipH="1">
            <a:off x="11646727" y="224443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E91AEBE-BEF6-FF0A-5A47-1E8940B0A0E1}"/>
              </a:ext>
            </a:extLst>
          </p:cNvPr>
          <p:cNvCxnSpPr>
            <a:cxnSpLocks/>
          </p:cNvCxnSpPr>
          <p:nvPr/>
        </p:nvCxnSpPr>
        <p:spPr>
          <a:xfrm>
            <a:off x="12118448" y="2228230"/>
            <a:ext cx="0" cy="23702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AB63CD4-A79F-FEDC-7DB0-2D6E135F6B4D}"/>
              </a:ext>
            </a:extLst>
          </p:cNvPr>
          <p:cNvCxnSpPr>
            <a:cxnSpLocks/>
            <a:endCxn id="20" idx="3"/>
          </p:cNvCxnSpPr>
          <p:nvPr/>
        </p:nvCxnSpPr>
        <p:spPr>
          <a:xfrm flipH="1">
            <a:off x="11649067" y="4599976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96F22D9-3F18-F4EA-47C3-9A274879DC08}"/>
              </a:ext>
            </a:extLst>
          </p:cNvPr>
          <p:cNvCxnSpPr>
            <a:cxnSpLocks/>
          </p:cNvCxnSpPr>
          <p:nvPr/>
        </p:nvCxnSpPr>
        <p:spPr>
          <a:xfrm flipH="1">
            <a:off x="11649067" y="4127418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2E32C00-2450-C1F2-1613-D7975FC36F3C}"/>
              </a:ext>
            </a:extLst>
          </p:cNvPr>
          <p:cNvCxnSpPr>
            <a:cxnSpLocks/>
          </p:cNvCxnSpPr>
          <p:nvPr/>
        </p:nvCxnSpPr>
        <p:spPr>
          <a:xfrm flipH="1">
            <a:off x="11649067" y="3650426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846C649-A196-7C53-937E-13E7520A3DB2}"/>
              </a:ext>
            </a:extLst>
          </p:cNvPr>
          <p:cNvCxnSpPr>
            <a:cxnSpLocks/>
          </p:cNvCxnSpPr>
          <p:nvPr/>
        </p:nvCxnSpPr>
        <p:spPr>
          <a:xfrm flipH="1">
            <a:off x="11646727" y="3191247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D6D5DA4-BCAD-A15B-0699-E8EA9FD27F54}"/>
              </a:ext>
            </a:extLst>
          </p:cNvPr>
          <p:cNvCxnSpPr>
            <a:cxnSpLocks/>
          </p:cNvCxnSpPr>
          <p:nvPr/>
        </p:nvCxnSpPr>
        <p:spPr>
          <a:xfrm flipH="1">
            <a:off x="11646727" y="2720936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14EC1CF-ADF7-1727-713A-2BA9454F2BA6}"/>
              </a:ext>
            </a:extLst>
          </p:cNvPr>
          <p:cNvSpPr txBox="1"/>
          <p:nvPr/>
        </p:nvSpPr>
        <p:spPr>
          <a:xfrm>
            <a:off x="5572622" y="1476145"/>
            <a:ext cx="1262950" cy="646331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Процесор команд</a:t>
            </a:r>
            <a:endParaRPr lang="en-US" dirty="0">
              <a:latin typeface="YouTube Sans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7109A8-D0CC-D3A8-4F6F-58A16C22BC33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8240459" y="1691322"/>
            <a:ext cx="0" cy="3663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75B555B-CA29-94E5-6707-A8B13A678AF3}"/>
              </a:ext>
            </a:extLst>
          </p:cNvPr>
          <p:cNvCxnSpPr>
            <a:cxnSpLocks/>
          </p:cNvCxnSpPr>
          <p:nvPr/>
        </p:nvCxnSpPr>
        <p:spPr>
          <a:xfrm flipH="1" flipV="1">
            <a:off x="6835572" y="1668683"/>
            <a:ext cx="3741519" cy="103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5238CE3-9D15-88C8-3417-015B7B3C1EAD}"/>
              </a:ext>
            </a:extLst>
          </p:cNvPr>
          <p:cNvCxnSpPr>
            <a:cxnSpLocks/>
          </p:cNvCxnSpPr>
          <p:nvPr/>
        </p:nvCxnSpPr>
        <p:spPr>
          <a:xfrm>
            <a:off x="10548422" y="1691322"/>
            <a:ext cx="0" cy="3663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0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07DCE-484B-0CBA-8617-2EE1B778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Графічний процесор</a:t>
            </a:r>
            <a:r>
              <a:rPr lang="en-US" dirty="0"/>
              <a:t> - VRAM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8459C-CDFE-7CD7-4C13-DA2A97E00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10227506" cy="2775626"/>
          </a:xfrm>
        </p:spPr>
        <p:txBody>
          <a:bodyPr>
            <a:normAutofit/>
          </a:bodyPr>
          <a:lstStyle/>
          <a:p>
            <a:r>
              <a:rPr lang="uk-UA" dirty="0"/>
              <a:t>Коли ми пишемо програми для центрального процесора, ми виділяємо частини пам</a:t>
            </a:r>
            <a:r>
              <a:rPr lang="en-US" dirty="0"/>
              <a:t>’</a:t>
            </a:r>
            <a:r>
              <a:rPr lang="uk-UA" dirty="0"/>
              <a:t>яті з </a:t>
            </a:r>
            <a:r>
              <a:rPr lang="en-US" dirty="0"/>
              <a:t>RAM </a:t>
            </a:r>
          </a:p>
          <a:p>
            <a:pPr lvl="1"/>
            <a:r>
              <a:rPr lang="uk-UA" dirty="0"/>
              <a:t>Це пам</a:t>
            </a:r>
            <a:r>
              <a:rPr lang="en-US" dirty="0"/>
              <a:t>’</a:t>
            </a:r>
            <a:r>
              <a:rPr lang="uk-UA" dirty="0"/>
              <a:t>ять яку центральний процесор може читати і писати</a:t>
            </a:r>
          </a:p>
          <a:p>
            <a:pPr lvl="1"/>
            <a:r>
              <a:rPr lang="uk-UA" dirty="0"/>
              <a:t>Зазвичай, графічний процесор дуже повільно з неї завантажує</a:t>
            </a:r>
            <a:endParaRPr lang="en-US" dirty="0"/>
          </a:p>
          <a:p>
            <a:r>
              <a:rPr lang="uk-UA" dirty="0"/>
              <a:t>Через це, графічний процесор містить свою пам</a:t>
            </a:r>
            <a:r>
              <a:rPr lang="en-US" dirty="0"/>
              <a:t>’</a:t>
            </a:r>
            <a:r>
              <a:rPr lang="uk-UA" dirty="0"/>
              <a:t>ять яка називається </a:t>
            </a:r>
            <a:r>
              <a:rPr lang="uk-UA" b="1" dirty="0"/>
              <a:t>Відео пам</a:t>
            </a:r>
            <a:r>
              <a:rPr lang="en-US" b="1" dirty="0"/>
              <a:t>’</a:t>
            </a:r>
            <a:r>
              <a:rPr lang="uk-UA" b="1" dirty="0"/>
              <a:t>ять</a:t>
            </a:r>
            <a:r>
              <a:rPr lang="en-US" b="1" dirty="0"/>
              <a:t>/VRAM</a:t>
            </a:r>
          </a:p>
          <a:p>
            <a:pPr lvl="1"/>
            <a:r>
              <a:rPr lang="uk-UA" dirty="0"/>
              <a:t>Це пам</a:t>
            </a:r>
            <a:r>
              <a:rPr lang="en-US" dirty="0"/>
              <a:t>’</a:t>
            </a:r>
            <a:r>
              <a:rPr lang="uk-UA" dirty="0"/>
              <a:t>ять оптимізована для паралельної праці</a:t>
            </a:r>
          </a:p>
          <a:p>
            <a:pPr lvl="1"/>
            <a:r>
              <a:rPr lang="uk-UA" dirty="0"/>
              <a:t>Центральний процесор не має легкий доступ до неї</a:t>
            </a:r>
          </a:p>
          <a:p>
            <a:pPr lvl="1"/>
            <a:r>
              <a:rPr lang="uk-UA" dirty="0"/>
              <a:t>Всі моделі</a:t>
            </a:r>
            <a:r>
              <a:rPr lang="en-US" dirty="0"/>
              <a:t>/</a:t>
            </a:r>
            <a:r>
              <a:rPr lang="uk-UA" dirty="0"/>
              <a:t>буфери над якими графічний процесор працює мусять знаходитися в </a:t>
            </a:r>
            <a:r>
              <a:rPr lang="en-US" dirty="0"/>
              <a:t>VRAM </a:t>
            </a:r>
            <a:r>
              <a:rPr lang="uk-UA" dirty="0"/>
              <a:t>щоби швидко їх малювати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BF20A8-F3B7-E4F9-B093-A09749FDA430}"/>
              </a:ext>
            </a:extLst>
          </p:cNvPr>
          <p:cNvSpPr txBox="1"/>
          <p:nvPr/>
        </p:nvSpPr>
        <p:spPr>
          <a:xfrm>
            <a:off x="3968882" y="4897736"/>
            <a:ext cx="1543456" cy="738664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en-US" sz="2400" b="1" dirty="0">
                <a:latin typeface="YouTube Sans"/>
              </a:rPr>
              <a:t>GPU</a:t>
            </a: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E29E23-9757-D5FA-CE21-F64273FB15E8}"/>
              </a:ext>
            </a:extLst>
          </p:cNvPr>
          <p:cNvSpPr/>
          <p:nvPr/>
        </p:nvSpPr>
        <p:spPr>
          <a:xfrm>
            <a:off x="5110264" y="4975557"/>
            <a:ext cx="350196" cy="564204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8DB4CC-CF85-11C6-FF72-9B2B49764908}"/>
              </a:ext>
            </a:extLst>
          </p:cNvPr>
          <p:cNvCxnSpPr/>
          <p:nvPr/>
        </p:nvCxnSpPr>
        <p:spPr>
          <a:xfrm flipV="1">
            <a:off x="5110264" y="4508629"/>
            <a:ext cx="1287294" cy="46692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3D58C7-C911-27D6-950D-2DDA5FD3FA4E}"/>
              </a:ext>
            </a:extLst>
          </p:cNvPr>
          <p:cNvCxnSpPr>
            <a:cxnSpLocks/>
          </p:cNvCxnSpPr>
          <p:nvPr/>
        </p:nvCxnSpPr>
        <p:spPr>
          <a:xfrm>
            <a:off x="5110264" y="5539761"/>
            <a:ext cx="1287294" cy="4539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CD40A1B-BE4E-D277-FC53-5A6EAC087A81}"/>
              </a:ext>
            </a:extLst>
          </p:cNvPr>
          <p:cNvCxnSpPr>
            <a:cxnSpLocks/>
          </p:cNvCxnSpPr>
          <p:nvPr/>
        </p:nvCxnSpPr>
        <p:spPr>
          <a:xfrm>
            <a:off x="5460460" y="5539761"/>
            <a:ext cx="2535676" cy="4539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C1ECC8E-1609-79A4-0D78-9ECC13D5C2EA}"/>
              </a:ext>
            </a:extLst>
          </p:cNvPr>
          <p:cNvCxnSpPr>
            <a:cxnSpLocks/>
          </p:cNvCxnSpPr>
          <p:nvPr/>
        </p:nvCxnSpPr>
        <p:spPr>
          <a:xfrm flipV="1">
            <a:off x="5460460" y="4508629"/>
            <a:ext cx="2535676" cy="47801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C16ED1C-4775-F092-296C-BDC7810D873F}"/>
              </a:ext>
            </a:extLst>
          </p:cNvPr>
          <p:cNvSpPr/>
          <p:nvPr/>
        </p:nvSpPr>
        <p:spPr>
          <a:xfrm>
            <a:off x="6397558" y="4508629"/>
            <a:ext cx="1598578" cy="1485089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6CE0BC-32FB-40D1-BEBD-85D3EE44DBB5}"/>
              </a:ext>
            </a:extLst>
          </p:cNvPr>
          <p:cNvSpPr txBox="1"/>
          <p:nvPr/>
        </p:nvSpPr>
        <p:spPr>
          <a:xfrm>
            <a:off x="6609945" y="5005458"/>
            <a:ext cx="1173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YouTube Sans"/>
              </a:rPr>
              <a:t>VRAM</a:t>
            </a:r>
          </a:p>
        </p:txBody>
      </p:sp>
    </p:spTree>
    <p:extLst>
      <p:ext uri="{BB962C8B-B14F-4D97-AF65-F5344CB8AC3E}">
        <p14:creationId xmlns:p14="http://schemas.microsoft.com/office/powerpoint/2010/main" val="186161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1" grpId="0" animBg="1"/>
      <p:bldP spid="2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675AA-0684-011E-FBA7-85C03B3B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ED341-4E41-F45F-252F-2805C80B5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9414045" cy="1600200"/>
          </a:xfrm>
        </p:spPr>
        <p:txBody>
          <a:bodyPr/>
          <a:lstStyle/>
          <a:p>
            <a:r>
              <a:rPr lang="uk-UA" dirty="0"/>
              <a:t>Коли блок обчислювання отримує хвилі, він їх додає до черги хвиль у кожному </a:t>
            </a:r>
            <a:r>
              <a:rPr lang="en-US" dirty="0"/>
              <a:t>SIMD32</a:t>
            </a:r>
          </a:p>
          <a:p>
            <a:r>
              <a:rPr lang="uk-UA" dirty="0"/>
              <a:t>Ці </a:t>
            </a:r>
            <a:r>
              <a:rPr lang="en-US" dirty="0"/>
              <a:t>SIMD32 </a:t>
            </a:r>
            <a:r>
              <a:rPr lang="uk-UA" dirty="0"/>
              <a:t>тоді обчислюють вершинний шейдер для цих хвиль, отже у цьому стадії, кожна хвиля має аж до 32 вершин у собі</a:t>
            </a:r>
          </a:p>
          <a:p>
            <a:r>
              <a:rPr lang="uk-UA" dirty="0"/>
              <a:t>Коли </a:t>
            </a:r>
            <a:r>
              <a:rPr lang="en-US" dirty="0"/>
              <a:t>SIMD32 </a:t>
            </a:r>
            <a:r>
              <a:rPr lang="uk-UA" dirty="0"/>
              <a:t>закінчує, він висилає перетворені вершини назад до блоку примітив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DEA3B-75A4-9CAA-FC6C-D55B8B5FA5FB}"/>
              </a:ext>
            </a:extLst>
          </p:cNvPr>
          <p:cNvSpPr/>
          <p:nvPr/>
        </p:nvSpPr>
        <p:spPr>
          <a:xfrm>
            <a:off x="2547467" y="4385154"/>
            <a:ext cx="6478621" cy="1939046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AB0B4-294B-604E-CC21-BD90DE93268F}"/>
              </a:ext>
            </a:extLst>
          </p:cNvPr>
          <p:cNvSpPr txBox="1"/>
          <p:nvPr/>
        </p:nvSpPr>
        <p:spPr>
          <a:xfrm>
            <a:off x="4253053" y="4388791"/>
            <a:ext cx="281939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YouTube Sans"/>
              </a:rPr>
              <a:t>Блок обчислювання</a:t>
            </a:r>
            <a:endParaRPr lang="en-US" sz="2400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CCC89-FA83-1DD0-6A9C-03945BF0DDC1}"/>
              </a:ext>
            </a:extLst>
          </p:cNvPr>
          <p:cNvSpPr txBox="1"/>
          <p:nvPr/>
        </p:nvSpPr>
        <p:spPr>
          <a:xfrm>
            <a:off x="2787421" y="4988864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95D2F7-8377-6141-8FDB-E01F7CA9ED3B}"/>
              </a:ext>
            </a:extLst>
          </p:cNvPr>
          <p:cNvSpPr txBox="1"/>
          <p:nvPr/>
        </p:nvSpPr>
        <p:spPr>
          <a:xfrm>
            <a:off x="5295790" y="4988864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99682F-30BA-E2A4-6CDF-114E65BF57DE}"/>
              </a:ext>
            </a:extLst>
          </p:cNvPr>
          <p:cNvSpPr txBox="1"/>
          <p:nvPr/>
        </p:nvSpPr>
        <p:spPr>
          <a:xfrm>
            <a:off x="7658244" y="4988864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608622-8A9C-5C09-DA27-1B91279FF335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778349" y="5219697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8EB46D-0F4A-9852-C825-5BE4AF8F83F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140803" y="5219697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6C8CC1E-BFF1-9368-0C46-A2EC3ABA3D1F}"/>
              </a:ext>
            </a:extLst>
          </p:cNvPr>
          <p:cNvSpPr txBox="1"/>
          <p:nvPr/>
        </p:nvSpPr>
        <p:spPr>
          <a:xfrm>
            <a:off x="2787421" y="5635148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A824AF-8979-D733-73B2-3E9AC1105CDD}"/>
              </a:ext>
            </a:extLst>
          </p:cNvPr>
          <p:cNvSpPr txBox="1"/>
          <p:nvPr/>
        </p:nvSpPr>
        <p:spPr>
          <a:xfrm>
            <a:off x="5295790" y="5635148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2FE38B-99E3-AC1F-7F5A-204622761A5F}"/>
              </a:ext>
            </a:extLst>
          </p:cNvPr>
          <p:cNvSpPr txBox="1"/>
          <p:nvPr/>
        </p:nvSpPr>
        <p:spPr>
          <a:xfrm>
            <a:off x="7658244" y="5635148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C2E927-81CE-97A3-4A45-9CAA14E8BE3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4778349" y="5865981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F8DFBF-4AC6-3BAF-D6D8-31F42F64E066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7140803" y="5865981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73208E2-FB84-82FD-F281-DDE07EE6EFB3}"/>
              </a:ext>
            </a:extLst>
          </p:cNvPr>
          <p:cNvSpPr txBox="1"/>
          <p:nvPr/>
        </p:nvSpPr>
        <p:spPr>
          <a:xfrm>
            <a:off x="2476005" y="3605791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E905F6E-0249-F7DB-52A8-90808EC36DC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1882238" y="3790457"/>
            <a:ext cx="5937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BCB147-F517-10A2-4D2E-82DF54D5F36F}"/>
              </a:ext>
            </a:extLst>
          </p:cNvPr>
          <p:cNvCxnSpPr>
            <a:cxnSpLocks/>
          </p:cNvCxnSpPr>
          <p:nvPr/>
        </p:nvCxnSpPr>
        <p:spPr>
          <a:xfrm flipH="1" flipV="1">
            <a:off x="1882238" y="3790457"/>
            <a:ext cx="11876" cy="20755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6609BC-A76D-65F2-E506-6AB50CC092DB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1894114" y="5864434"/>
            <a:ext cx="964071" cy="15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B91090F-514D-21F1-5209-DE23B29E0898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1894114" y="5219697"/>
            <a:ext cx="964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76AA2BF-421E-A488-73C3-A88A00881AAB}"/>
              </a:ext>
            </a:extLst>
          </p:cNvPr>
          <p:cNvSpPr/>
          <p:nvPr/>
        </p:nvSpPr>
        <p:spPr>
          <a:xfrm>
            <a:off x="2858288" y="5083130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348451E-6EC4-812E-62A6-731A694E75C5}"/>
              </a:ext>
            </a:extLst>
          </p:cNvPr>
          <p:cNvCxnSpPr>
            <a:stCxn id="30" idx="1"/>
            <a:endCxn id="30" idx="3"/>
          </p:cNvCxnSpPr>
          <p:nvPr/>
        </p:nvCxnSpPr>
        <p:spPr>
          <a:xfrm>
            <a:off x="2858288" y="5219697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D60458C-288E-FF7F-4167-D2F7161C28A2}"/>
              </a:ext>
            </a:extLst>
          </p:cNvPr>
          <p:cNvCxnSpPr/>
          <p:nvPr/>
        </p:nvCxnSpPr>
        <p:spPr>
          <a:xfrm>
            <a:off x="2858288" y="5288970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6074BA-2D9B-FACB-190D-8173CA89E17F}"/>
              </a:ext>
            </a:extLst>
          </p:cNvPr>
          <p:cNvCxnSpPr/>
          <p:nvPr/>
        </p:nvCxnSpPr>
        <p:spPr>
          <a:xfrm>
            <a:off x="2858288" y="5156362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8D4B9983-9CCB-C111-F323-69D83A71A869}"/>
              </a:ext>
            </a:extLst>
          </p:cNvPr>
          <p:cNvSpPr/>
          <p:nvPr/>
        </p:nvSpPr>
        <p:spPr>
          <a:xfrm>
            <a:off x="2858185" y="5727867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A1F9738-50CC-2D54-D20F-A9BDB5B08570}"/>
              </a:ext>
            </a:extLst>
          </p:cNvPr>
          <p:cNvCxnSpPr>
            <a:stCxn id="34" idx="1"/>
            <a:endCxn id="34" idx="3"/>
          </p:cNvCxnSpPr>
          <p:nvPr/>
        </p:nvCxnSpPr>
        <p:spPr>
          <a:xfrm>
            <a:off x="2858185" y="5864434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81127F-4012-40EA-E6D8-82005702D0FC}"/>
              </a:ext>
            </a:extLst>
          </p:cNvPr>
          <p:cNvCxnSpPr/>
          <p:nvPr/>
        </p:nvCxnSpPr>
        <p:spPr>
          <a:xfrm>
            <a:off x="2858185" y="5933707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EE09545-CA98-F980-B41D-0300A92AD372}"/>
              </a:ext>
            </a:extLst>
          </p:cNvPr>
          <p:cNvCxnSpPr/>
          <p:nvPr/>
        </p:nvCxnSpPr>
        <p:spPr>
          <a:xfrm>
            <a:off x="2858185" y="5801099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B3876E0-5FE4-A635-7D1C-DEFF3A984064}"/>
              </a:ext>
            </a:extLst>
          </p:cNvPr>
          <p:cNvCxnSpPr>
            <a:cxnSpLocks/>
          </p:cNvCxnSpPr>
          <p:nvPr/>
        </p:nvCxnSpPr>
        <p:spPr>
          <a:xfrm flipV="1">
            <a:off x="3010395" y="3975123"/>
            <a:ext cx="0" cy="1012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0BE4BF-6249-72C9-00C9-DE36391DE3A0}"/>
              </a:ext>
            </a:extLst>
          </p:cNvPr>
          <p:cNvCxnSpPr>
            <a:cxnSpLocks/>
          </p:cNvCxnSpPr>
          <p:nvPr/>
        </p:nvCxnSpPr>
        <p:spPr>
          <a:xfrm flipV="1">
            <a:off x="4358838" y="3975123"/>
            <a:ext cx="0" cy="16600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29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D8A99-790F-54DD-6C06-F8F7E5B16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E93F0-3E0B-7B89-431A-0FA23B733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723292" cy="4351337"/>
          </a:xfrm>
        </p:spPr>
        <p:txBody>
          <a:bodyPr/>
          <a:lstStyle/>
          <a:p>
            <a:r>
              <a:rPr lang="uk-UA" dirty="0"/>
              <a:t>Блок примітив отримує результати від різних блоків обчислювання, та тоді здійснює стадію вершинну пост-обробку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2B813-7BF9-2292-2B5B-5DA1C24AB224}"/>
              </a:ext>
            </a:extLst>
          </p:cNvPr>
          <p:cNvSpPr/>
          <p:nvPr/>
        </p:nvSpPr>
        <p:spPr>
          <a:xfrm>
            <a:off x="6777519" y="670590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B863C-4C4C-7262-77BC-6EC5D6F41662}"/>
              </a:ext>
            </a:extLst>
          </p:cNvPr>
          <p:cNvSpPr txBox="1"/>
          <p:nvPr/>
        </p:nvSpPr>
        <p:spPr>
          <a:xfrm>
            <a:off x="6977221" y="255755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ACDBA-476E-6790-15DE-2953A09AE701}"/>
              </a:ext>
            </a:extLst>
          </p:cNvPr>
          <p:cNvSpPr txBox="1"/>
          <p:nvPr/>
        </p:nvSpPr>
        <p:spPr>
          <a:xfrm>
            <a:off x="6977221" y="1633555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AA12A-EECE-5F1B-40A4-437CBC840A95}"/>
              </a:ext>
            </a:extLst>
          </p:cNvPr>
          <p:cNvSpPr txBox="1"/>
          <p:nvPr/>
        </p:nvSpPr>
        <p:spPr>
          <a:xfrm>
            <a:off x="6777519" y="670590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B585B-4F16-1C32-B521-3A7AC5E22AA5}"/>
              </a:ext>
            </a:extLst>
          </p:cNvPr>
          <p:cNvSpPr txBox="1"/>
          <p:nvPr/>
        </p:nvSpPr>
        <p:spPr>
          <a:xfrm>
            <a:off x="6977231" y="116392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0DDE96-DCFC-2B88-0ACF-5035D2FA85D0}"/>
              </a:ext>
            </a:extLst>
          </p:cNvPr>
          <p:cNvSpPr txBox="1"/>
          <p:nvPr/>
        </p:nvSpPr>
        <p:spPr>
          <a:xfrm>
            <a:off x="6977221" y="303079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748884-32AA-5109-313B-D3466BA6070C}"/>
              </a:ext>
            </a:extLst>
          </p:cNvPr>
          <p:cNvSpPr txBox="1"/>
          <p:nvPr/>
        </p:nvSpPr>
        <p:spPr>
          <a:xfrm>
            <a:off x="6973462" y="350402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1CB3F4-3FD2-3CF3-9BB5-4814969132BF}"/>
              </a:ext>
            </a:extLst>
          </p:cNvPr>
          <p:cNvSpPr txBox="1"/>
          <p:nvPr/>
        </p:nvSpPr>
        <p:spPr>
          <a:xfrm>
            <a:off x="6973462" y="397673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F21699-7A43-3472-E2BB-69494BE7A8E9}"/>
              </a:ext>
            </a:extLst>
          </p:cNvPr>
          <p:cNvSpPr txBox="1"/>
          <p:nvPr/>
        </p:nvSpPr>
        <p:spPr>
          <a:xfrm>
            <a:off x="6973462" y="444943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0E6383-0879-EC5D-C42C-22B9D436D6D6}"/>
              </a:ext>
            </a:extLst>
          </p:cNvPr>
          <p:cNvSpPr txBox="1"/>
          <p:nvPr/>
        </p:nvSpPr>
        <p:spPr>
          <a:xfrm>
            <a:off x="8087412" y="116327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F085B3-B322-B102-D35F-25C6EB24C60C}"/>
              </a:ext>
            </a:extLst>
          </p:cNvPr>
          <p:cNvSpPr txBox="1"/>
          <p:nvPr/>
        </p:nvSpPr>
        <p:spPr>
          <a:xfrm>
            <a:off x="9313854" y="255905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60236C-7E50-F1E9-5BEA-DE5D4FBE7436}"/>
              </a:ext>
            </a:extLst>
          </p:cNvPr>
          <p:cNvSpPr txBox="1"/>
          <p:nvPr/>
        </p:nvSpPr>
        <p:spPr>
          <a:xfrm>
            <a:off x="9313854" y="1635058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A442F9-86D8-774F-4682-894D79EC0BD6}"/>
              </a:ext>
            </a:extLst>
          </p:cNvPr>
          <p:cNvSpPr txBox="1"/>
          <p:nvPr/>
        </p:nvSpPr>
        <p:spPr>
          <a:xfrm>
            <a:off x="9313864" y="116542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5A35E0-3AE5-19A7-E5D3-DAEA04FEF1ED}"/>
              </a:ext>
            </a:extLst>
          </p:cNvPr>
          <p:cNvSpPr txBox="1"/>
          <p:nvPr/>
        </p:nvSpPr>
        <p:spPr>
          <a:xfrm>
            <a:off x="9313854" y="303229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35669B-4596-6B40-EFEB-955C3A620CB6}"/>
              </a:ext>
            </a:extLst>
          </p:cNvPr>
          <p:cNvSpPr txBox="1"/>
          <p:nvPr/>
        </p:nvSpPr>
        <p:spPr>
          <a:xfrm>
            <a:off x="9310095" y="3505532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D0900B-F359-A67E-C4BE-879F910D7FAB}"/>
              </a:ext>
            </a:extLst>
          </p:cNvPr>
          <p:cNvSpPr txBox="1"/>
          <p:nvPr/>
        </p:nvSpPr>
        <p:spPr>
          <a:xfrm>
            <a:off x="9310095" y="397823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B291E-0C0F-5E46-48DC-F17CE494266B}"/>
              </a:ext>
            </a:extLst>
          </p:cNvPr>
          <p:cNvSpPr txBox="1"/>
          <p:nvPr/>
        </p:nvSpPr>
        <p:spPr>
          <a:xfrm>
            <a:off x="9310095" y="445093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99C6F9-A3CA-A89A-4F23-06C86C753F9C}"/>
              </a:ext>
            </a:extLst>
          </p:cNvPr>
          <p:cNvSpPr txBox="1"/>
          <p:nvPr/>
        </p:nvSpPr>
        <p:spPr>
          <a:xfrm>
            <a:off x="10424045" y="116477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7E7F60-05C5-7A4D-06A6-85D209ACA82F}"/>
              </a:ext>
            </a:extLst>
          </p:cNvPr>
          <p:cNvSpPr txBox="1"/>
          <p:nvPr/>
        </p:nvSpPr>
        <p:spPr>
          <a:xfrm>
            <a:off x="6974881" y="2093299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BFD3B-7BA7-3856-438E-7F425CEA7DAE}"/>
              </a:ext>
            </a:extLst>
          </p:cNvPr>
          <p:cNvSpPr txBox="1"/>
          <p:nvPr/>
        </p:nvSpPr>
        <p:spPr>
          <a:xfrm>
            <a:off x="9311514" y="2094802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C731F3E-72E4-1CCA-6ECD-C297C4C2C009}"/>
              </a:ext>
            </a:extLst>
          </p:cNvPr>
          <p:cNvCxnSpPr>
            <a:cxnSpLocks/>
          </p:cNvCxnSpPr>
          <p:nvPr/>
        </p:nvCxnSpPr>
        <p:spPr>
          <a:xfrm flipH="1">
            <a:off x="6501741" y="2756562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1F0217F-6377-95D3-6A7B-559245234EF8}"/>
              </a:ext>
            </a:extLst>
          </p:cNvPr>
          <p:cNvCxnSpPr>
            <a:cxnSpLocks/>
          </p:cNvCxnSpPr>
          <p:nvPr/>
        </p:nvCxnSpPr>
        <p:spPr>
          <a:xfrm>
            <a:off x="6501741" y="2280062"/>
            <a:ext cx="0" cy="235403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C31D2E7-6957-EFAC-FA70-9888D296A7CD}"/>
              </a:ext>
            </a:extLst>
          </p:cNvPr>
          <p:cNvCxnSpPr>
            <a:cxnSpLocks/>
          </p:cNvCxnSpPr>
          <p:nvPr/>
        </p:nvCxnSpPr>
        <p:spPr>
          <a:xfrm>
            <a:off x="6503160" y="2280062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BD9B3CA-807C-7C07-5370-5F66E8805B82}"/>
              </a:ext>
            </a:extLst>
          </p:cNvPr>
          <p:cNvCxnSpPr>
            <a:cxnSpLocks/>
          </p:cNvCxnSpPr>
          <p:nvPr/>
        </p:nvCxnSpPr>
        <p:spPr>
          <a:xfrm>
            <a:off x="11922506" y="2263856"/>
            <a:ext cx="0" cy="23702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89F7D68-C0C8-6512-B9FC-9D9EAD7F32CF}"/>
              </a:ext>
            </a:extLst>
          </p:cNvPr>
          <p:cNvCxnSpPr>
            <a:cxnSpLocks/>
          </p:cNvCxnSpPr>
          <p:nvPr/>
        </p:nvCxnSpPr>
        <p:spPr>
          <a:xfrm flipH="1">
            <a:off x="11453125" y="2280460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3F46D39-93F0-AEA4-2914-E8679BC8983E}"/>
              </a:ext>
            </a:extLst>
          </p:cNvPr>
          <p:cNvCxnSpPr>
            <a:cxnSpLocks/>
          </p:cNvCxnSpPr>
          <p:nvPr/>
        </p:nvCxnSpPr>
        <p:spPr>
          <a:xfrm flipH="1">
            <a:off x="6501741" y="3226873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4EB236-0286-E220-B21C-74C46DD4C44F}"/>
              </a:ext>
            </a:extLst>
          </p:cNvPr>
          <p:cNvCxnSpPr>
            <a:cxnSpLocks/>
          </p:cNvCxnSpPr>
          <p:nvPr/>
        </p:nvCxnSpPr>
        <p:spPr>
          <a:xfrm flipH="1">
            <a:off x="6496470" y="3686052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0743C1C-F838-6C0A-F70C-0E31ED4BBB22}"/>
              </a:ext>
            </a:extLst>
          </p:cNvPr>
          <p:cNvCxnSpPr>
            <a:cxnSpLocks/>
          </p:cNvCxnSpPr>
          <p:nvPr/>
        </p:nvCxnSpPr>
        <p:spPr>
          <a:xfrm flipH="1">
            <a:off x="6503160" y="416576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93F461F-7584-4A4B-D19C-7BED7F6A95CF}"/>
              </a:ext>
            </a:extLst>
          </p:cNvPr>
          <p:cNvCxnSpPr>
            <a:cxnSpLocks/>
          </p:cNvCxnSpPr>
          <p:nvPr/>
        </p:nvCxnSpPr>
        <p:spPr>
          <a:xfrm flipH="1">
            <a:off x="6503160" y="4617771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20F4D37-F23E-6414-04B5-1149335EC377}"/>
              </a:ext>
            </a:extLst>
          </p:cNvPr>
          <p:cNvCxnSpPr>
            <a:cxnSpLocks/>
          </p:cNvCxnSpPr>
          <p:nvPr/>
        </p:nvCxnSpPr>
        <p:spPr>
          <a:xfrm flipH="1">
            <a:off x="11449366" y="2756562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9770551-131E-45D4-F94F-2AC3B89D9E12}"/>
              </a:ext>
            </a:extLst>
          </p:cNvPr>
          <p:cNvCxnSpPr>
            <a:cxnSpLocks/>
          </p:cNvCxnSpPr>
          <p:nvPr/>
        </p:nvCxnSpPr>
        <p:spPr>
          <a:xfrm flipH="1">
            <a:off x="11449366" y="3226873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57AC3D-1EDE-78CC-67D3-06A6E875A643}"/>
              </a:ext>
            </a:extLst>
          </p:cNvPr>
          <p:cNvCxnSpPr>
            <a:cxnSpLocks/>
          </p:cNvCxnSpPr>
          <p:nvPr/>
        </p:nvCxnSpPr>
        <p:spPr>
          <a:xfrm flipH="1">
            <a:off x="11444095" y="3686052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5E588C3-5F69-B809-3461-780892816081}"/>
              </a:ext>
            </a:extLst>
          </p:cNvPr>
          <p:cNvCxnSpPr>
            <a:cxnSpLocks/>
          </p:cNvCxnSpPr>
          <p:nvPr/>
        </p:nvCxnSpPr>
        <p:spPr>
          <a:xfrm flipH="1">
            <a:off x="11450785" y="416576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83F42DB-B126-6370-8A67-1D74AE3FAEEA}"/>
              </a:ext>
            </a:extLst>
          </p:cNvPr>
          <p:cNvCxnSpPr>
            <a:cxnSpLocks/>
          </p:cNvCxnSpPr>
          <p:nvPr/>
        </p:nvCxnSpPr>
        <p:spPr>
          <a:xfrm flipH="1">
            <a:off x="11450785" y="4617771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38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D8A99-790F-54DD-6C06-F8F7E5B16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E93F0-3E0B-7B89-431A-0FA23B733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723292" cy="4351337"/>
          </a:xfrm>
        </p:spPr>
        <p:txBody>
          <a:bodyPr/>
          <a:lstStyle/>
          <a:p>
            <a:r>
              <a:rPr lang="uk-UA" dirty="0"/>
              <a:t>Блок примітив отримує результати від різних блоків обчислювання, та тоді здійснює стадію вершинну пост-обробку</a:t>
            </a:r>
          </a:p>
          <a:p>
            <a:r>
              <a:rPr lang="uk-UA" dirty="0"/>
              <a:t>Коли він закінчив відсікати трикутники, він висилає їх до растеризатора, який виконує стадію растеризатора</a:t>
            </a:r>
          </a:p>
          <a:p>
            <a:r>
              <a:rPr lang="uk-UA" dirty="0"/>
              <a:t>Якщо піксельний шейдер не міняє глибину, растеризатор тестує глибину застосовуючи рендер бекенди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2B813-7BF9-2292-2B5B-5DA1C24AB224}"/>
              </a:ext>
            </a:extLst>
          </p:cNvPr>
          <p:cNvSpPr/>
          <p:nvPr/>
        </p:nvSpPr>
        <p:spPr>
          <a:xfrm>
            <a:off x="6777519" y="670590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B863C-4C4C-7262-77BC-6EC5D6F41662}"/>
              </a:ext>
            </a:extLst>
          </p:cNvPr>
          <p:cNvSpPr txBox="1"/>
          <p:nvPr/>
        </p:nvSpPr>
        <p:spPr>
          <a:xfrm>
            <a:off x="6977221" y="255755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ACDBA-476E-6790-15DE-2953A09AE701}"/>
              </a:ext>
            </a:extLst>
          </p:cNvPr>
          <p:cNvSpPr txBox="1"/>
          <p:nvPr/>
        </p:nvSpPr>
        <p:spPr>
          <a:xfrm>
            <a:off x="6977221" y="1633555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AA12A-EECE-5F1B-40A4-437CBC840A95}"/>
              </a:ext>
            </a:extLst>
          </p:cNvPr>
          <p:cNvSpPr txBox="1"/>
          <p:nvPr/>
        </p:nvSpPr>
        <p:spPr>
          <a:xfrm>
            <a:off x="6777519" y="670590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B585B-4F16-1C32-B521-3A7AC5E22AA5}"/>
              </a:ext>
            </a:extLst>
          </p:cNvPr>
          <p:cNvSpPr txBox="1"/>
          <p:nvPr/>
        </p:nvSpPr>
        <p:spPr>
          <a:xfrm>
            <a:off x="6977231" y="116392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0DDE96-DCFC-2B88-0ACF-5035D2FA85D0}"/>
              </a:ext>
            </a:extLst>
          </p:cNvPr>
          <p:cNvSpPr txBox="1"/>
          <p:nvPr/>
        </p:nvSpPr>
        <p:spPr>
          <a:xfrm>
            <a:off x="6977221" y="303079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748884-32AA-5109-313B-D3466BA6070C}"/>
              </a:ext>
            </a:extLst>
          </p:cNvPr>
          <p:cNvSpPr txBox="1"/>
          <p:nvPr/>
        </p:nvSpPr>
        <p:spPr>
          <a:xfrm>
            <a:off x="6973462" y="350402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1CB3F4-3FD2-3CF3-9BB5-4814969132BF}"/>
              </a:ext>
            </a:extLst>
          </p:cNvPr>
          <p:cNvSpPr txBox="1"/>
          <p:nvPr/>
        </p:nvSpPr>
        <p:spPr>
          <a:xfrm>
            <a:off x="6973462" y="397673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F21699-7A43-3472-E2BB-69494BE7A8E9}"/>
              </a:ext>
            </a:extLst>
          </p:cNvPr>
          <p:cNvSpPr txBox="1"/>
          <p:nvPr/>
        </p:nvSpPr>
        <p:spPr>
          <a:xfrm>
            <a:off x="6973462" y="444943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0E6383-0879-EC5D-C42C-22B9D436D6D6}"/>
              </a:ext>
            </a:extLst>
          </p:cNvPr>
          <p:cNvSpPr txBox="1"/>
          <p:nvPr/>
        </p:nvSpPr>
        <p:spPr>
          <a:xfrm>
            <a:off x="8087412" y="116327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F085B3-B322-B102-D35F-25C6EB24C60C}"/>
              </a:ext>
            </a:extLst>
          </p:cNvPr>
          <p:cNvSpPr txBox="1"/>
          <p:nvPr/>
        </p:nvSpPr>
        <p:spPr>
          <a:xfrm>
            <a:off x="9313854" y="255905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60236C-7E50-F1E9-5BEA-DE5D4FBE7436}"/>
              </a:ext>
            </a:extLst>
          </p:cNvPr>
          <p:cNvSpPr txBox="1"/>
          <p:nvPr/>
        </p:nvSpPr>
        <p:spPr>
          <a:xfrm>
            <a:off x="9313854" y="1635058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A442F9-86D8-774F-4682-894D79EC0BD6}"/>
              </a:ext>
            </a:extLst>
          </p:cNvPr>
          <p:cNvSpPr txBox="1"/>
          <p:nvPr/>
        </p:nvSpPr>
        <p:spPr>
          <a:xfrm>
            <a:off x="9313864" y="116542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5A35E0-3AE5-19A7-E5D3-DAEA04FEF1ED}"/>
              </a:ext>
            </a:extLst>
          </p:cNvPr>
          <p:cNvSpPr txBox="1"/>
          <p:nvPr/>
        </p:nvSpPr>
        <p:spPr>
          <a:xfrm>
            <a:off x="9313854" y="303229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35669B-4596-6B40-EFEB-955C3A620CB6}"/>
              </a:ext>
            </a:extLst>
          </p:cNvPr>
          <p:cNvSpPr txBox="1"/>
          <p:nvPr/>
        </p:nvSpPr>
        <p:spPr>
          <a:xfrm>
            <a:off x="9310095" y="3505532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D0900B-F359-A67E-C4BE-879F910D7FAB}"/>
              </a:ext>
            </a:extLst>
          </p:cNvPr>
          <p:cNvSpPr txBox="1"/>
          <p:nvPr/>
        </p:nvSpPr>
        <p:spPr>
          <a:xfrm>
            <a:off x="9310095" y="397823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B291E-0C0F-5E46-48DC-F17CE494266B}"/>
              </a:ext>
            </a:extLst>
          </p:cNvPr>
          <p:cNvSpPr txBox="1"/>
          <p:nvPr/>
        </p:nvSpPr>
        <p:spPr>
          <a:xfrm>
            <a:off x="9310095" y="445093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99C6F9-A3CA-A89A-4F23-06C86C753F9C}"/>
              </a:ext>
            </a:extLst>
          </p:cNvPr>
          <p:cNvSpPr txBox="1"/>
          <p:nvPr/>
        </p:nvSpPr>
        <p:spPr>
          <a:xfrm>
            <a:off x="10424045" y="116477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7E7F60-05C5-7A4D-06A6-85D209ACA82F}"/>
              </a:ext>
            </a:extLst>
          </p:cNvPr>
          <p:cNvSpPr txBox="1"/>
          <p:nvPr/>
        </p:nvSpPr>
        <p:spPr>
          <a:xfrm>
            <a:off x="6974881" y="2093299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BFD3B-7BA7-3856-438E-7F425CEA7DAE}"/>
              </a:ext>
            </a:extLst>
          </p:cNvPr>
          <p:cNvSpPr txBox="1"/>
          <p:nvPr/>
        </p:nvSpPr>
        <p:spPr>
          <a:xfrm>
            <a:off x="9311514" y="2094802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DCD7162-44EA-3BB4-5029-2D809CE5C513}"/>
              </a:ext>
            </a:extLst>
          </p:cNvPr>
          <p:cNvCxnSpPr>
            <a:cxnSpLocks/>
          </p:cNvCxnSpPr>
          <p:nvPr/>
        </p:nvCxnSpPr>
        <p:spPr>
          <a:xfrm flipH="1">
            <a:off x="6516359" y="2291180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15CCE92-437D-FC03-9BBC-882EABA2F217}"/>
              </a:ext>
            </a:extLst>
          </p:cNvPr>
          <p:cNvCxnSpPr>
            <a:cxnSpLocks/>
          </p:cNvCxnSpPr>
          <p:nvPr/>
        </p:nvCxnSpPr>
        <p:spPr>
          <a:xfrm>
            <a:off x="6528234" y="1821360"/>
            <a:ext cx="0" cy="4687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6681064-8A31-4B4D-5C7E-3EC9DEAEE1E9}"/>
              </a:ext>
            </a:extLst>
          </p:cNvPr>
          <p:cNvCxnSpPr>
            <a:cxnSpLocks/>
          </p:cNvCxnSpPr>
          <p:nvPr/>
        </p:nvCxnSpPr>
        <p:spPr>
          <a:xfrm>
            <a:off x="6516359" y="1838431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F8580AC-9926-1E43-3846-6A324491B2C4}"/>
              </a:ext>
            </a:extLst>
          </p:cNvPr>
          <p:cNvCxnSpPr>
            <a:cxnSpLocks/>
          </p:cNvCxnSpPr>
          <p:nvPr/>
        </p:nvCxnSpPr>
        <p:spPr>
          <a:xfrm>
            <a:off x="11928694" y="1821360"/>
            <a:ext cx="7011" cy="4687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905D255-FA18-EB7D-3E16-47B3DA0F5E15}"/>
              </a:ext>
            </a:extLst>
          </p:cNvPr>
          <p:cNvCxnSpPr>
            <a:cxnSpLocks/>
          </p:cNvCxnSpPr>
          <p:nvPr/>
        </p:nvCxnSpPr>
        <p:spPr>
          <a:xfrm flipH="1">
            <a:off x="11465572" y="1838431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05A77CB-FB57-9C2F-D9D3-1659F0DFAC3F}"/>
              </a:ext>
            </a:extLst>
          </p:cNvPr>
          <p:cNvCxnSpPr>
            <a:cxnSpLocks/>
          </p:cNvCxnSpPr>
          <p:nvPr/>
        </p:nvCxnSpPr>
        <p:spPr>
          <a:xfrm flipH="1">
            <a:off x="11463984" y="2290091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461BBCC-549F-1B96-542E-E0F9495AF11D}"/>
              </a:ext>
            </a:extLst>
          </p:cNvPr>
          <p:cNvCxnSpPr>
            <a:cxnSpLocks/>
          </p:cNvCxnSpPr>
          <p:nvPr/>
        </p:nvCxnSpPr>
        <p:spPr>
          <a:xfrm>
            <a:off x="8602797" y="1400783"/>
            <a:ext cx="0" cy="34371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28DDFCA-27E0-DC80-4B49-9AB27F53EF67}"/>
              </a:ext>
            </a:extLst>
          </p:cNvPr>
          <p:cNvCxnSpPr>
            <a:cxnSpLocks/>
          </p:cNvCxnSpPr>
          <p:nvPr/>
        </p:nvCxnSpPr>
        <p:spPr>
          <a:xfrm>
            <a:off x="7484117" y="1400783"/>
            <a:ext cx="0" cy="34371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522A99F-B972-5566-3C6D-7338D25056F1}"/>
              </a:ext>
            </a:extLst>
          </p:cNvPr>
          <p:cNvCxnSpPr>
            <a:cxnSpLocks/>
          </p:cNvCxnSpPr>
          <p:nvPr/>
        </p:nvCxnSpPr>
        <p:spPr>
          <a:xfrm>
            <a:off x="9821998" y="1400783"/>
            <a:ext cx="0" cy="34371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8E7DE-5A52-1F86-A926-980FA3FFEA5D}"/>
              </a:ext>
            </a:extLst>
          </p:cNvPr>
          <p:cNvCxnSpPr>
            <a:cxnSpLocks/>
          </p:cNvCxnSpPr>
          <p:nvPr/>
        </p:nvCxnSpPr>
        <p:spPr>
          <a:xfrm>
            <a:off x="10914738" y="1400783"/>
            <a:ext cx="0" cy="34371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64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D8A99-790F-54DD-6C06-F8F7E5B16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E93F0-3E0B-7B89-431A-0FA23B733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723292" cy="4351337"/>
          </a:xfrm>
        </p:spPr>
        <p:txBody>
          <a:bodyPr/>
          <a:lstStyle/>
          <a:p>
            <a:r>
              <a:rPr lang="uk-UA" dirty="0"/>
              <a:t>Блок примітив отримує результати від різних блоків обчислювання, та тоді здійснює стадію вершинну пост-обробку</a:t>
            </a:r>
          </a:p>
          <a:p>
            <a:r>
              <a:rPr lang="uk-UA" dirty="0"/>
              <a:t>Коли він закінчив відсікати трикутники, він висилає їх до растеризатора, який виконує стадію растеризатора</a:t>
            </a:r>
          </a:p>
          <a:p>
            <a:r>
              <a:rPr lang="uk-UA" dirty="0"/>
              <a:t>Якщо піксельний шейдер не міняє глибину, растеризатор тестує глибину застосовуючи рендер бекенди</a:t>
            </a:r>
          </a:p>
          <a:p>
            <a:r>
              <a:rPr lang="uk-UA" dirty="0"/>
              <a:t>Растеризатор перетворює ці трикутники на пікселі, та пакує їх до хвилі, яких він висилає назад до блоків обчислювання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82B813-7BF9-2292-2B5B-5DA1C24AB224}"/>
              </a:ext>
            </a:extLst>
          </p:cNvPr>
          <p:cNvSpPr/>
          <p:nvPr/>
        </p:nvSpPr>
        <p:spPr>
          <a:xfrm>
            <a:off x="6777519" y="670590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B863C-4C4C-7262-77BC-6EC5D6F41662}"/>
              </a:ext>
            </a:extLst>
          </p:cNvPr>
          <p:cNvSpPr txBox="1"/>
          <p:nvPr/>
        </p:nvSpPr>
        <p:spPr>
          <a:xfrm>
            <a:off x="6977221" y="255755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ACDBA-476E-6790-15DE-2953A09AE701}"/>
              </a:ext>
            </a:extLst>
          </p:cNvPr>
          <p:cNvSpPr txBox="1"/>
          <p:nvPr/>
        </p:nvSpPr>
        <p:spPr>
          <a:xfrm>
            <a:off x="6977221" y="1633555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3AA12A-EECE-5F1B-40A4-437CBC840A95}"/>
              </a:ext>
            </a:extLst>
          </p:cNvPr>
          <p:cNvSpPr txBox="1"/>
          <p:nvPr/>
        </p:nvSpPr>
        <p:spPr>
          <a:xfrm>
            <a:off x="6777519" y="670590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B585B-4F16-1C32-B521-3A7AC5E22AA5}"/>
              </a:ext>
            </a:extLst>
          </p:cNvPr>
          <p:cNvSpPr txBox="1"/>
          <p:nvPr/>
        </p:nvSpPr>
        <p:spPr>
          <a:xfrm>
            <a:off x="6977231" y="116392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0DDE96-DCFC-2B88-0ACF-5035D2FA85D0}"/>
              </a:ext>
            </a:extLst>
          </p:cNvPr>
          <p:cNvSpPr txBox="1"/>
          <p:nvPr/>
        </p:nvSpPr>
        <p:spPr>
          <a:xfrm>
            <a:off x="6977221" y="303079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748884-32AA-5109-313B-D3466BA6070C}"/>
              </a:ext>
            </a:extLst>
          </p:cNvPr>
          <p:cNvSpPr txBox="1"/>
          <p:nvPr/>
        </p:nvSpPr>
        <p:spPr>
          <a:xfrm>
            <a:off x="6973462" y="350402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1CB3F4-3FD2-3CF3-9BB5-4814969132BF}"/>
              </a:ext>
            </a:extLst>
          </p:cNvPr>
          <p:cNvSpPr txBox="1"/>
          <p:nvPr/>
        </p:nvSpPr>
        <p:spPr>
          <a:xfrm>
            <a:off x="6973462" y="3976731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F21699-7A43-3472-E2BB-69494BE7A8E9}"/>
              </a:ext>
            </a:extLst>
          </p:cNvPr>
          <p:cNvSpPr txBox="1"/>
          <p:nvPr/>
        </p:nvSpPr>
        <p:spPr>
          <a:xfrm>
            <a:off x="6973462" y="4449433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0E6383-0879-EC5D-C42C-22B9D436D6D6}"/>
              </a:ext>
            </a:extLst>
          </p:cNvPr>
          <p:cNvSpPr txBox="1"/>
          <p:nvPr/>
        </p:nvSpPr>
        <p:spPr>
          <a:xfrm>
            <a:off x="8087412" y="1163270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F085B3-B322-B102-D35F-25C6EB24C60C}"/>
              </a:ext>
            </a:extLst>
          </p:cNvPr>
          <p:cNvSpPr txBox="1"/>
          <p:nvPr/>
        </p:nvSpPr>
        <p:spPr>
          <a:xfrm>
            <a:off x="9313854" y="255905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60236C-7E50-F1E9-5BEA-DE5D4FBE7436}"/>
              </a:ext>
            </a:extLst>
          </p:cNvPr>
          <p:cNvSpPr txBox="1"/>
          <p:nvPr/>
        </p:nvSpPr>
        <p:spPr>
          <a:xfrm>
            <a:off x="9313854" y="1635058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A442F9-86D8-774F-4682-894D79EC0BD6}"/>
              </a:ext>
            </a:extLst>
          </p:cNvPr>
          <p:cNvSpPr txBox="1"/>
          <p:nvPr/>
        </p:nvSpPr>
        <p:spPr>
          <a:xfrm>
            <a:off x="9313864" y="116542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5A35E0-3AE5-19A7-E5D3-DAEA04FEF1ED}"/>
              </a:ext>
            </a:extLst>
          </p:cNvPr>
          <p:cNvSpPr txBox="1"/>
          <p:nvPr/>
        </p:nvSpPr>
        <p:spPr>
          <a:xfrm>
            <a:off x="9313854" y="303229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35669B-4596-6B40-EFEB-955C3A620CB6}"/>
              </a:ext>
            </a:extLst>
          </p:cNvPr>
          <p:cNvSpPr txBox="1"/>
          <p:nvPr/>
        </p:nvSpPr>
        <p:spPr>
          <a:xfrm>
            <a:off x="9310095" y="3505532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D0900B-F359-A67E-C4BE-879F910D7FAB}"/>
              </a:ext>
            </a:extLst>
          </p:cNvPr>
          <p:cNvSpPr txBox="1"/>
          <p:nvPr/>
        </p:nvSpPr>
        <p:spPr>
          <a:xfrm>
            <a:off x="9310095" y="3978234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B291E-0C0F-5E46-48DC-F17CE494266B}"/>
              </a:ext>
            </a:extLst>
          </p:cNvPr>
          <p:cNvSpPr txBox="1"/>
          <p:nvPr/>
        </p:nvSpPr>
        <p:spPr>
          <a:xfrm>
            <a:off x="9310095" y="4450936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99C6F9-A3CA-A89A-4F23-06C86C753F9C}"/>
              </a:ext>
            </a:extLst>
          </p:cNvPr>
          <p:cNvSpPr txBox="1"/>
          <p:nvPr/>
        </p:nvSpPr>
        <p:spPr>
          <a:xfrm>
            <a:off x="10424045" y="1164773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7E7F60-05C5-7A4D-06A6-85D209ACA82F}"/>
              </a:ext>
            </a:extLst>
          </p:cNvPr>
          <p:cNvSpPr txBox="1"/>
          <p:nvPr/>
        </p:nvSpPr>
        <p:spPr>
          <a:xfrm>
            <a:off x="6974881" y="2093299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3BFD3B-7BA7-3856-438E-7F425CEA7DAE}"/>
              </a:ext>
            </a:extLst>
          </p:cNvPr>
          <p:cNvSpPr txBox="1"/>
          <p:nvPr/>
        </p:nvSpPr>
        <p:spPr>
          <a:xfrm>
            <a:off x="9311514" y="2094802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251F1EB-2094-0C84-A76D-365230CA8472}"/>
              </a:ext>
            </a:extLst>
          </p:cNvPr>
          <p:cNvCxnSpPr>
            <a:cxnSpLocks/>
          </p:cNvCxnSpPr>
          <p:nvPr/>
        </p:nvCxnSpPr>
        <p:spPr>
          <a:xfrm flipH="1">
            <a:off x="6501741" y="1834738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CE96599-0C61-721D-EA79-0CE07DAF1292}"/>
              </a:ext>
            </a:extLst>
          </p:cNvPr>
          <p:cNvCxnSpPr>
            <a:cxnSpLocks/>
          </p:cNvCxnSpPr>
          <p:nvPr/>
        </p:nvCxnSpPr>
        <p:spPr>
          <a:xfrm>
            <a:off x="6501741" y="1834738"/>
            <a:ext cx="0" cy="28052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965075-E2AB-233D-4C59-F3FB4BC556D3}"/>
              </a:ext>
            </a:extLst>
          </p:cNvPr>
          <p:cNvCxnSpPr>
            <a:cxnSpLocks/>
          </p:cNvCxnSpPr>
          <p:nvPr/>
        </p:nvCxnSpPr>
        <p:spPr>
          <a:xfrm>
            <a:off x="6501741" y="4640037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3A17AC-6579-FC04-B709-FC2C7C991B59}"/>
              </a:ext>
            </a:extLst>
          </p:cNvPr>
          <p:cNvCxnSpPr>
            <a:cxnSpLocks/>
          </p:cNvCxnSpPr>
          <p:nvPr/>
        </p:nvCxnSpPr>
        <p:spPr>
          <a:xfrm>
            <a:off x="6501741" y="4168982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56AE1B4-6785-A75E-A2D6-B796D3507739}"/>
              </a:ext>
            </a:extLst>
          </p:cNvPr>
          <p:cNvCxnSpPr>
            <a:cxnSpLocks/>
          </p:cNvCxnSpPr>
          <p:nvPr/>
        </p:nvCxnSpPr>
        <p:spPr>
          <a:xfrm>
            <a:off x="6501741" y="3691990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9CA96E9-5E69-BC0A-A2EB-1D952C6C6375}"/>
              </a:ext>
            </a:extLst>
          </p:cNvPr>
          <p:cNvCxnSpPr>
            <a:cxnSpLocks/>
          </p:cNvCxnSpPr>
          <p:nvPr/>
        </p:nvCxnSpPr>
        <p:spPr>
          <a:xfrm>
            <a:off x="6501741" y="3232811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0AF1881-7921-718F-A380-0D97F28C85EB}"/>
              </a:ext>
            </a:extLst>
          </p:cNvPr>
          <p:cNvCxnSpPr>
            <a:cxnSpLocks/>
          </p:cNvCxnSpPr>
          <p:nvPr/>
        </p:nvCxnSpPr>
        <p:spPr>
          <a:xfrm>
            <a:off x="6501741" y="2755819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F290DD8-F777-E7BB-9809-76F8A82DC2FF}"/>
              </a:ext>
            </a:extLst>
          </p:cNvPr>
          <p:cNvCxnSpPr>
            <a:cxnSpLocks/>
          </p:cNvCxnSpPr>
          <p:nvPr/>
        </p:nvCxnSpPr>
        <p:spPr>
          <a:xfrm flipH="1">
            <a:off x="11449461" y="1834738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0FAC815-0443-D057-2F09-320A1DB4CD03}"/>
              </a:ext>
            </a:extLst>
          </p:cNvPr>
          <p:cNvCxnSpPr>
            <a:cxnSpLocks/>
          </p:cNvCxnSpPr>
          <p:nvPr/>
        </p:nvCxnSpPr>
        <p:spPr>
          <a:xfrm>
            <a:off x="11922506" y="1834738"/>
            <a:ext cx="0" cy="28052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E4A6D55-5C0B-9108-EFE0-3BBEB3E5CE7A}"/>
              </a:ext>
            </a:extLst>
          </p:cNvPr>
          <p:cNvCxnSpPr>
            <a:cxnSpLocks/>
          </p:cNvCxnSpPr>
          <p:nvPr/>
        </p:nvCxnSpPr>
        <p:spPr>
          <a:xfrm flipH="1">
            <a:off x="11453125" y="4641540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E56CB12-D0F3-9FD1-6FC2-D37AF8A6D0EF}"/>
              </a:ext>
            </a:extLst>
          </p:cNvPr>
          <p:cNvCxnSpPr>
            <a:cxnSpLocks/>
          </p:cNvCxnSpPr>
          <p:nvPr/>
        </p:nvCxnSpPr>
        <p:spPr>
          <a:xfrm flipH="1">
            <a:off x="11453125" y="4168982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D45CE11-61DB-1D61-B41A-93C352CA8057}"/>
              </a:ext>
            </a:extLst>
          </p:cNvPr>
          <p:cNvCxnSpPr>
            <a:cxnSpLocks/>
          </p:cNvCxnSpPr>
          <p:nvPr/>
        </p:nvCxnSpPr>
        <p:spPr>
          <a:xfrm flipH="1">
            <a:off x="11453125" y="3691990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584C11C-6D5A-7FEE-B6C7-0E652A629672}"/>
              </a:ext>
            </a:extLst>
          </p:cNvPr>
          <p:cNvCxnSpPr>
            <a:cxnSpLocks/>
          </p:cNvCxnSpPr>
          <p:nvPr/>
        </p:nvCxnSpPr>
        <p:spPr>
          <a:xfrm flipH="1">
            <a:off x="11450785" y="3232811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90F0FAB-19CD-D3C2-C7CE-4E05FD774DBE}"/>
              </a:ext>
            </a:extLst>
          </p:cNvPr>
          <p:cNvCxnSpPr>
            <a:cxnSpLocks/>
          </p:cNvCxnSpPr>
          <p:nvPr/>
        </p:nvCxnSpPr>
        <p:spPr>
          <a:xfrm flipH="1">
            <a:off x="11450785" y="2762500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259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675AA-0684-011E-FBA7-85C03B3B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ED341-4E41-F45F-252F-2805C80B5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1"/>
            <a:ext cx="9414045" cy="1600200"/>
          </a:xfrm>
        </p:spPr>
        <p:txBody>
          <a:bodyPr/>
          <a:lstStyle/>
          <a:p>
            <a:r>
              <a:rPr lang="uk-UA" dirty="0"/>
              <a:t>Блок обчислювання знову ставить ці хвилі у чергу, та обчислює Піксельний Шейдер застосовуючи їх</a:t>
            </a:r>
          </a:p>
          <a:p>
            <a:r>
              <a:rPr lang="uk-UA" dirty="0"/>
              <a:t>Кожна хвиля у цій стадії зберігає аж до 32 піксели у собі</a:t>
            </a:r>
          </a:p>
          <a:p>
            <a:r>
              <a:rPr lang="uk-UA" dirty="0"/>
              <a:t>Коли він закінчить, результат (закольоровані пікселі) висилає до Рендер Бакенди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DEA3B-75A4-9CAA-FC6C-D55B8B5FA5FB}"/>
              </a:ext>
            </a:extLst>
          </p:cNvPr>
          <p:cNvSpPr/>
          <p:nvPr/>
        </p:nvSpPr>
        <p:spPr>
          <a:xfrm>
            <a:off x="2547467" y="4385154"/>
            <a:ext cx="6478621" cy="1939046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AB0B4-294B-604E-CC21-BD90DE93268F}"/>
              </a:ext>
            </a:extLst>
          </p:cNvPr>
          <p:cNvSpPr txBox="1"/>
          <p:nvPr/>
        </p:nvSpPr>
        <p:spPr>
          <a:xfrm>
            <a:off x="4253053" y="4388791"/>
            <a:ext cx="281939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sz="2400" dirty="0">
                <a:latin typeface="YouTube Sans"/>
              </a:rPr>
              <a:t>Блок обчислювання</a:t>
            </a:r>
            <a:endParaRPr lang="en-US" sz="2400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CCC89-FA83-1DD0-6A9C-03945BF0DDC1}"/>
              </a:ext>
            </a:extLst>
          </p:cNvPr>
          <p:cNvSpPr txBox="1"/>
          <p:nvPr/>
        </p:nvSpPr>
        <p:spPr>
          <a:xfrm>
            <a:off x="2787421" y="4988864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95D2F7-8377-6141-8FDB-E01F7CA9ED3B}"/>
              </a:ext>
            </a:extLst>
          </p:cNvPr>
          <p:cNvSpPr txBox="1"/>
          <p:nvPr/>
        </p:nvSpPr>
        <p:spPr>
          <a:xfrm>
            <a:off x="5295790" y="4988864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99682F-30BA-E2A4-6CDF-114E65BF57DE}"/>
              </a:ext>
            </a:extLst>
          </p:cNvPr>
          <p:cNvSpPr txBox="1"/>
          <p:nvPr/>
        </p:nvSpPr>
        <p:spPr>
          <a:xfrm>
            <a:off x="7658244" y="4988864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608622-8A9C-5C09-DA27-1B91279FF335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778349" y="5219697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8EB46D-0F4A-9852-C825-5BE4AF8F83F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140803" y="5219697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6C8CC1E-BFF1-9368-0C46-A2EC3ABA3D1F}"/>
              </a:ext>
            </a:extLst>
          </p:cNvPr>
          <p:cNvSpPr txBox="1"/>
          <p:nvPr/>
        </p:nvSpPr>
        <p:spPr>
          <a:xfrm>
            <a:off x="2787421" y="5635148"/>
            <a:ext cx="1990928" cy="461665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SIMD32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A824AF-8979-D733-73B2-3E9AC1105CDD}"/>
              </a:ext>
            </a:extLst>
          </p:cNvPr>
          <p:cNvSpPr txBox="1"/>
          <p:nvPr/>
        </p:nvSpPr>
        <p:spPr>
          <a:xfrm>
            <a:off x="5295790" y="5635148"/>
            <a:ext cx="1845013" cy="461665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sz="2400" dirty="0">
                <a:latin typeface="YouTube Sans"/>
              </a:rPr>
              <a:t>Блок текстур</a:t>
            </a:r>
            <a:endParaRPr lang="en-US" sz="2400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2FE38B-99E3-AC1F-7F5A-204622761A5F}"/>
              </a:ext>
            </a:extLst>
          </p:cNvPr>
          <p:cNvSpPr txBox="1"/>
          <p:nvPr/>
        </p:nvSpPr>
        <p:spPr>
          <a:xfrm>
            <a:off x="7658244" y="5635148"/>
            <a:ext cx="1108949" cy="46166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YouTube Sans"/>
              </a:rPr>
              <a:t>L0 </a:t>
            </a:r>
            <a:r>
              <a:rPr lang="uk-UA" sz="2400" dirty="0">
                <a:latin typeface="YouTube Sans"/>
              </a:rPr>
              <a:t>кеш</a:t>
            </a:r>
            <a:endParaRPr lang="en-US" sz="2400" dirty="0">
              <a:latin typeface="YouTube San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C2E927-81CE-97A3-4A45-9CAA14E8BE3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4778349" y="5865981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F8DFBF-4AC6-3BAF-D6D8-31F42F64E066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7140803" y="5865981"/>
            <a:ext cx="51744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E905F6E-0249-F7DB-52A8-90808EC36DC7}"/>
              </a:ext>
            </a:extLst>
          </p:cNvPr>
          <p:cNvCxnSpPr>
            <a:cxnSpLocks/>
          </p:cNvCxnSpPr>
          <p:nvPr/>
        </p:nvCxnSpPr>
        <p:spPr>
          <a:xfrm flipH="1">
            <a:off x="1882238" y="3790457"/>
            <a:ext cx="5937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BCB147-F517-10A2-4D2E-82DF54D5F36F}"/>
              </a:ext>
            </a:extLst>
          </p:cNvPr>
          <p:cNvCxnSpPr>
            <a:cxnSpLocks/>
          </p:cNvCxnSpPr>
          <p:nvPr/>
        </p:nvCxnSpPr>
        <p:spPr>
          <a:xfrm flipH="1" flipV="1">
            <a:off x="1882238" y="3790457"/>
            <a:ext cx="11876" cy="20755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6609BC-A76D-65F2-E506-6AB50CC092DB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1894114" y="5864434"/>
            <a:ext cx="964071" cy="15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B91090F-514D-21F1-5209-DE23B29E0898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1894114" y="5219697"/>
            <a:ext cx="964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76AA2BF-421E-A488-73C3-A88A00881AAB}"/>
              </a:ext>
            </a:extLst>
          </p:cNvPr>
          <p:cNvSpPr/>
          <p:nvPr/>
        </p:nvSpPr>
        <p:spPr>
          <a:xfrm>
            <a:off x="2858288" y="5083130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348451E-6EC4-812E-62A6-731A694E75C5}"/>
              </a:ext>
            </a:extLst>
          </p:cNvPr>
          <p:cNvCxnSpPr>
            <a:stCxn id="30" idx="1"/>
            <a:endCxn id="30" idx="3"/>
          </p:cNvCxnSpPr>
          <p:nvPr/>
        </p:nvCxnSpPr>
        <p:spPr>
          <a:xfrm>
            <a:off x="2858288" y="5219697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D60458C-288E-FF7F-4167-D2F7161C28A2}"/>
              </a:ext>
            </a:extLst>
          </p:cNvPr>
          <p:cNvCxnSpPr/>
          <p:nvPr/>
        </p:nvCxnSpPr>
        <p:spPr>
          <a:xfrm>
            <a:off x="2858288" y="5288970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6074BA-2D9B-FACB-190D-8173CA89E17F}"/>
              </a:ext>
            </a:extLst>
          </p:cNvPr>
          <p:cNvCxnSpPr/>
          <p:nvPr/>
        </p:nvCxnSpPr>
        <p:spPr>
          <a:xfrm>
            <a:off x="2858288" y="5156362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8D4B9983-9CCB-C111-F323-69D83A71A869}"/>
              </a:ext>
            </a:extLst>
          </p:cNvPr>
          <p:cNvSpPr/>
          <p:nvPr/>
        </p:nvSpPr>
        <p:spPr>
          <a:xfrm>
            <a:off x="2858185" y="5727867"/>
            <a:ext cx="368135" cy="273133"/>
          </a:xfrm>
          <a:prstGeom prst="rect">
            <a:avLst/>
          </a:prstGeom>
          <a:solidFill>
            <a:srgbClr val="FFC9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A1F9738-50CC-2D54-D20F-A9BDB5B08570}"/>
              </a:ext>
            </a:extLst>
          </p:cNvPr>
          <p:cNvCxnSpPr>
            <a:stCxn id="34" idx="1"/>
            <a:endCxn id="34" idx="3"/>
          </p:cNvCxnSpPr>
          <p:nvPr/>
        </p:nvCxnSpPr>
        <p:spPr>
          <a:xfrm>
            <a:off x="2858185" y="5864434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81127F-4012-40EA-E6D8-82005702D0FC}"/>
              </a:ext>
            </a:extLst>
          </p:cNvPr>
          <p:cNvCxnSpPr/>
          <p:nvPr/>
        </p:nvCxnSpPr>
        <p:spPr>
          <a:xfrm>
            <a:off x="2858185" y="5933707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EE09545-CA98-F980-B41D-0300A92AD372}"/>
              </a:ext>
            </a:extLst>
          </p:cNvPr>
          <p:cNvCxnSpPr/>
          <p:nvPr/>
        </p:nvCxnSpPr>
        <p:spPr>
          <a:xfrm>
            <a:off x="2858185" y="5801099"/>
            <a:ext cx="3681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B3876E0-5FE4-A635-7D1C-DEFF3A984064}"/>
              </a:ext>
            </a:extLst>
          </p:cNvPr>
          <p:cNvCxnSpPr>
            <a:cxnSpLocks/>
          </p:cNvCxnSpPr>
          <p:nvPr/>
        </p:nvCxnSpPr>
        <p:spPr>
          <a:xfrm flipV="1">
            <a:off x="5424132" y="3964059"/>
            <a:ext cx="0" cy="2222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0BE4BF-6249-72C9-00C9-DE36391DE3A0}"/>
              </a:ext>
            </a:extLst>
          </p:cNvPr>
          <p:cNvCxnSpPr>
            <a:cxnSpLocks/>
          </p:cNvCxnSpPr>
          <p:nvPr/>
        </p:nvCxnSpPr>
        <p:spPr>
          <a:xfrm flipV="1">
            <a:off x="6733903" y="3960469"/>
            <a:ext cx="0" cy="2258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FBF50A-C4C4-1ACE-C7E9-A427ED05A883}"/>
              </a:ext>
            </a:extLst>
          </p:cNvPr>
          <p:cNvSpPr txBox="1"/>
          <p:nvPr/>
        </p:nvSpPr>
        <p:spPr>
          <a:xfrm>
            <a:off x="2476005" y="3605018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1FC6C6-2FC6-A6D1-8902-1B97F169310D}"/>
              </a:ext>
            </a:extLst>
          </p:cNvPr>
          <p:cNvSpPr txBox="1"/>
          <p:nvPr/>
        </p:nvSpPr>
        <p:spPr>
          <a:xfrm>
            <a:off x="4910762" y="3597711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00201B-487C-EA06-2D51-A78F4928C8C4}"/>
              </a:ext>
            </a:extLst>
          </p:cNvPr>
          <p:cNvSpPr txBox="1"/>
          <p:nvPr/>
        </p:nvSpPr>
        <p:spPr>
          <a:xfrm>
            <a:off x="6170210" y="3594727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3C86CFC-48E0-05DA-0606-A7E2537EF93D}"/>
              </a:ext>
            </a:extLst>
          </p:cNvPr>
          <p:cNvCxnSpPr>
            <a:cxnSpLocks/>
          </p:cNvCxnSpPr>
          <p:nvPr/>
        </p:nvCxnSpPr>
        <p:spPr>
          <a:xfrm flipH="1">
            <a:off x="3042252" y="4186301"/>
            <a:ext cx="369165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150338-6E37-DA67-D8A0-78E15E339813}"/>
              </a:ext>
            </a:extLst>
          </p:cNvPr>
          <p:cNvCxnSpPr>
            <a:cxnSpLocks/>
          </p:cNvCxnSpPr>
          <p:nvPr/>
        </p:nvCxnSpPr>
        <p:spPr>
          <a:xfrm flipV="1">
            <a:off x="3042252" y="4186301"/>
            <a:ext cx="0" cy="8170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AC94CA5-8B9E-32CD-A15B-7CDD92F566DD}"/>
              </a:ext>
            </a:extLst>
          </p:cNvPr>
          <p:cNvCxnSpPr>
            <a:cxnSpLocks/>
          </p:cNvCxnSpPr>
          <p:nvPr/>
        </p:nvCxnSpPr>
        <p:spPr>
          <a:xfrm flipV="1">
            <a:off x="3919047" y="4171800"/>
            <a:ext cx="0" cy="14633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78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1D644-A3DE-83FF-EF10-D0D856011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</a:t>
            </a:r>
            <a:r>
              <a:rPr lang="en-US" dirty="0"/>
              <a:t>#2</a:t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2F002-82B5-E587-AD85-73658FFE6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1" y="1828800"/>
            <a:ext cx="4363836" cy="4352672"/>
          </a:xfrm>
        </p:spPr>
        <p:txBody>
          <a:bodyPr/>
          <a:lstStyle/>
          <a:p>
            <a:r>
              <a:rPr lang="uk-UA" dirty="0"/>
              <a:t>Рендер Бакенди пильнують порядок трикутників, тестують глибину, та пишуть кінцеві результати до буфери кольору</a:t>
            </a:r>
            <a:r>
              <a:rPr lang="en-US" dirty="0"/>
              <a:t>/</a:t>
            </a:r>
            <a:r>
              <a:rPr lang="uk-UA" dirty="0"/>
              <a:t>глибини</a:t>
            </a:r>
          </a:p>
          <a:p>
            <a:r>
              <a:rPr lang="uk-UA" dirty="0"/>
              <a:t>Коли вони кінчають свою працю, вони повідомлюють процесора команд що вони вже закінчили</a:t>
            </a:r>
          </a:p>
          <a:p>
            <a:r>
              <a:rPr lang="uk-UA" dirty="0"/>
              <a:t>Процесор команд накопичує ці повідомлення, та повідомляє центрального процесора коли вся праця для буферів команди закінчилася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CE47FB-4968-83BB-EB7E-F744B63F56BE}"/>
              </a:ext>
            </a:extLst>
          </p:cNvPr>
          <p:cNvSpPr/>
          <p:nvPr/>
        </p:nvSpPr>
        <p:spPr>
          <a:xfrm>
            <a:off x="6973461" y="783406"/>
            <a:ext cx="4895927" cy="4352672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4CC5C-AD74-BBCC-72E0-2554FCF5E7AF}"/>
              </a:ext>
            </a:extLst>
          </p:cNvPr>
          <p:cNvSpPr txBox="1"/>
          <p:nvPr/>
        </p:nvSpPr>
        <p:spPr>
          <a:xfrm>
            <a:off x="7173163" y="267036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D0635-1304-E920-6BC4-2D3734EA4759}"/>
              </a:ext>
            </a:extLst>
          </p:cNvPr>
          <p:cNvSpPr txBox="1"/>
          <p:nvPr/>
        </p:nvSpPr>
        <p:spPr>
          <a:xfrm>
            <a:off x="7173163" y="1746371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087646-E278-06D5-0E77-7BD0D52D8044}"/>
              </a:ext>
            </a:extLst>
          </p:cNvPr>
          <p:cNvSpPr txBox="1"/>
          <p:nvPr/>
        </p:nvSpPr>
        <p:spPr>
          <a:xfrm>
            <a:off x="6973461" y="783406"/>
            <a:ext cx="489592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Масив шейдерів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28188-F89B-8623-EC31-1370B81B1186}"/>
              </a:ext>
            </a:extLst>
          </p:cNvPr>
          <p:cNvSpPr txBox="1"/>
          <p:nvPr/>
        </p:nvSpPr>
        <p:spPr>
          <a:xfrm>
            <a:off x="7173173" y="1276736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9E9DD-8B91-DCF3-6BCE-E9179E8F9E5C}"/>
              </a:ext>
            </a:extLst>
          </p:cNvPr>
          <p:cNvSpPr txBox="1"/>
          <p:nvPr/>
        </p:nvSpPr>
        <p:spPr>
          <a:xfrm>
            <a:off x="7173163" y="3143607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3A56A-0A25-7D5F-51BC-39377CF77F0F}"/>
              </a:ext>
            </a:extLst>
          </p:cNvPr>
          <p:cNvSpPr txBox="1"/>
          <p:nvPr/>
        </p:nvSpPr>
        <p:spPr>
          <a:xfrm>
            <a:off x="7169404" y="3616845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0393A-E81F-40B2-67AD-5FC6735A14BB}"/>
              </a:ext>
            </a:extLst>
          </p:cNvPr>
          <p:cNvSpPr txBox="1"/>
          <p:nvPr/>
        </p:nvSpPr>
        <p:spPr>
          <a:xfrm>
            <a:off x="7169404" y="4089547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DAFD26-5C52-670C-486B-18240546EB54}"/>
              </a:ext>
            </a:extLst>
          </p:cNvPr>
          <p:cNvSpPr txBox="1"/>
          <p:nvPr/>
        </p:nvSpPr>
        <p:spPr>
          <a:xfrm>
            <a:off x="7169404" y="4562249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05F152-0E3F-E8E4-9246-263D8486D0D1}"/>
              </a:ext>
            </a:extLst>
          </p:cNvPr>
          <p:cNvSpPr txBox="1"/>
          <p:nvPr/>
        </p:nvSpPr>
        <p:spPr>
          <a:xfrm>
            <a:off x="8283354" y="1276086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A57C3A-5CCA-4D34-1E61-A27B13629226}"/>
              </a:ext>
            </a:extLst>
          </p:cNvPr>
          <p:cNvSpPr txBox="1"/>
          <p:nvPr/>
        </p:nvSpPr>
        <p:spPr>
          <a:xfrm>
            <a:off x="9509796" y="2671872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976A0E-2D40-C63A-CC37-E7BDBEA3DCD0}"/>
              </a:ext>
            </a:extLst>
          </p:cNvPr>
          <p:cNvSpPr txBox="1"/>
          <p:nvPr/>
        </p:nvSpPr>
        <p:spPr>
          <a:xfrm>
            <a:off x="9509796" y="1747874"/>
            <a:ext cx="2139271" cy="369332"/>
          </a:xfrm>
          <a:prstGeom prst="rect">
            <a:avLst/>
          </a:prstGeom>
          <a:solidFill>
            <a:srgbClr val="FC9AF5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Растеризатор</a:t>
            </a:r>
            <a:endParaRPr lang="en-US" dirty="0">
              <a:latin typeface="YouTube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E78A91-C689-38C0-3418-711CF5354F2E}"/>
              </a:ext>
            </a:extLst>
          </p:cNvPr>
          <p:cNvSpPr txBox="1"/>
          <p:nvPr/>
        </p:nvSpPr>
        <p:spPr>
          <a:xfrm>
            <a:off x="9509806" y="1278239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CBBA0D-A2E2-FF6D-8155-4F79B18ED327}"/>
              </a:ext>
            </a:extLst>
          </p:cNvPr>
          <p:cNvSpPr txBox="1"/>
          <p:nvPr/>
        </p:nvSpPr>
        <p:spPr>
          <a:xfrm>
            <a:off x="9509796" y="3145110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97492E-6306-3813-11D5-15B7DF299978}"/>
              </a:ext>
            </a:extLst>
          </p:cNvPr>
          <p:cNvSpPr txBox="1"/>
          <p:nvPr/>
        </p:nvSpPr>
        <p:spPr>
          <a:xfrm>
            <a:off x="9506037" y="3618348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44D5B5-0542-BEB9-8F8B-4C8C4A957414}"/>
              </a:ext>
            </a:extLst>
          </p:cNvPr>
          <p:cNvSpPr txBox="1"/>
          <p:nvPr/>
        </p:nvSpPr>
        <p:spPr>
          <a:xfrm>
            <a:off x="9506037" y="4091050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E64126-D066-23F5-1A3D-15A58E184857}"/>
              </a:ext>
            </a:extLst>
          </p:cNvPr>
          <p:cNvSpPr txBox="1"/>
          <p:nvPr/>
        </p:nvSpPr>
        <p:spPr>
          <a:xfrm>
            <a:off x="9506037" y="4563752"/>
            <a:ext cx="2143030" cy="369332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uk-UA" dirty="0">
                <a:latin typeface="YouTube Sans"/>
              </a:rPr>
              <a:t>Блок обчислювання</a:t>
            </a:r>
            <a:endParaRPr lang="en-US" dirty="0">
              <a:latin typeface="YouTube San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CC835-42DC-84B1-32B0-15C4B375A16D}"/>
              </a:ext>
            </a:extLst>
          </p:cNvPr>
          <p:cNvSpPr txBox="1"/>
          <p:nvPr/>
        </p:nvSpPr>
        <p:spPr>
          <a:xfrm>
            <a:off x="10619987" y="1277589"/>
            <a:ext cx="1026740" cy="369332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РБ</a:t>
            </a:r>
            <a:endParaRPr lang="en-US" dirty="0">
              <a:latin typeface="YouTube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8FB2F0-4C75-9279-82E5-F0F64F406B15}"/>
              </a:ext>
            </a:extLst>
          </p:cNvPr>
          <p:cNvSpPr txBox="1"/>
          <p:nvPr/>
        </p:nvSpPr>
        <p:spPr>
          <a:xfrm>
            <a:off x="7170823" y="2206115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041AA4-0BC9-3A9A-1858-B57874C9E63A}"/>
              </a:ext>
            </a:extLst>
          </p:cNvPr>
          <p:cNvSpPr txBox="1"/>
          <p:nvPr/>
        </p:nvSpPr>
        <p:spPr>
          <a:xfrm>
            <a:off x="9507456" y="2207618"/>
            <a:ext cx="2139271" cy="369332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Блок примітив</a:t>
            </a:r>
            <a:endParaRPr lang="en-US" dirty="0">
              <a:latin typeface="YouTube San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14EC1CF-ADF7-1727-713A-2BA9454F2BA6}"/>
              </a:ext>
            </a:extLst>
          </p:cNvPr>
          <p:cNvSpPr txBox="1"/>
          <p:nvPr/>
        </p:nvSpPr>
        <p:spPr>
          <a:xfrm>
            <a:off x="5253064" y="1072515"/>
            <a:ext cx="1262950" cy="646331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Процесор команд</a:t>
            </a:r>
            <a:endParaRPr lang="en-US" dirty="0">
              <a:latin typeface="YouTube San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AFFD32F-9D54-73DB-ABEB-FD40A3B5108C}"/>
              </a:ext>
            </a:extLst>
          </p:cNvPr>
          <p:cNvCxnSpPr>
            <a:cxnSpLocks/>
          </p:cNvCxnSpPr>
          <p:nvPr/>
        </p:nvCxnSpPr>
        <p:spPr>
          <a:xfrm flipH="1">
            <a:off x="6697683" y="286784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1FA96FE-4B1F-1571-4D20-B0D6F5221816}"/>
              </a:ext>
            </a:extLst>
          </p:cNvPr>
          <p:cNvCxnSpPr>
            <a:cxnSpLocks/>
          </p:cNvCxnSpPr>
          <p:nvPr/>
        </p:nvCxnSpPr>
        <p:spPr>
          <a:xfrm>
            <a:off x="6692412" y="1399756"/>
            <a:ext cx="5271" cy="3345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355AD59-E13F-F750-E1B5-086C1D073363}"/>
              </a:ext>
            </a:extLst>
          </p:cNvPr>
          <p:cNvCxnSpPr>
            <a:cxnSpLocks/>
          </p:cNvCxnSpPr>
          <p:nvPr/>
        </p:nvCxnSpPr>
        <p:spPr>
          <a:xfrm>
            <a:off x="6692412" y="1399756"/>
            <a:ext cx="4717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8B356F-3C41-66EF-A9FD-03A91B0DD7C9}"/>
              </a:ext>
            </a:extLst>
          </p:cNvPr>
          <p:cNvCxnSpPr>
            <a:cxnSpLocks/>
          </p:cNvCxnSpPr>
          <p:nvPr/>
        </p:nvCxnSpPr>
        <p:spPr>
          <a:xfrm>
            <a:off x="12104078" y="1399756"/>
            <a:ext cx="14370" cy="33456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A412E39-F2AB-6B6F-95F2-A01B9C2E8440}"/>
              </a:ext>
            </a:extLst>
          </p:cNvPr>
          <p:cNvCxnSpPr>
            <a:cxnSpLocks/>
          </p:cNvCxnSpPr>
          <p:nvPr/>
        </p:nvCxnSpPr>
        <p:spPr>
          <a:xfrm flipH="1">
            <a:off x="11634697" y="1399756"/>
            <a:ext cx="4693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5CCFA-25E5-C6AC-1DD0-F5CBFA2FBFBF}"/>
              </a:ext>
            </a:extLst>
          </p:cNvPr>
          <p:cNvCxnSpPr>
            <a:cxnSpLocks/>
          </p:cNvCxnSpPr>
          <p:nvPr/>
        </p:nvCxnSpPr>
        <p:spPr>
          <a:xfrm flipH="1">
            <a:off x="6697683" y="3338157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7589B2-57FA-0962-BAE5-4203A2BB02ED}"/>
              </a:ext>
            </a:extLst>
          </p:cNvPr>
          <p:cNvCxnSpPr>
            <a:cxnSpLocks/>
          </p:cNvCxnSpPr>
          <p:nvPr/>
        </p:nvCxnSpPr>
        <p:spPr>
          <a:xfrm flipH="1">
            <a:off x="6692412" y="379733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919E632-8C12-947D-23F4-BFB5404AF2F0}"/>
              </a:ext>
            </a:extLst>
          </p:cNvPr>
          <p:cNvCxnSpPr>
            <a:cxnSpLocks/>
          </p:cNvCxnSpPr>
          <p:nvPr/>
        </p:nvCxnSpPr>
        <p:spPr>
          <a:xfrm flipH="1">
            <a:off x="6699102" y="4277050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F962205-0556-DA5A-DF2F-799E8C9D25AB}"/>
              </a:ext>
            </a:extLst>
          </p:cNvPr>
          <p:cNvCxnSpPr>
            <a:cxnSpLocks/>
          </p:cNvCxnSpPr>
          <p:nvPr/>
        </p:nvCxnSpPr>
        <p:spPr>
          <a:xfrm flipH="1">
            <a:off x="6699102" y="4729055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3704128-52D3-48CA-B211-2720A38C2CB8}"/>
              </a:ext>
            </a:extLst>
          </p:cNvPr>
          <p:cNvCxnSpPr>
            <a:cxnSpLocks/>
          </p:cNvCxnSpPr>
          <p:nvPr/>
        </p:nvCxnSpPr>
        <p:spPr>
          <a:xfrm flipH="1">
            <a:off x="11645308" y="286784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5B172CF-CFC7-5D29-E844-C44EC361B723}"/>
              </a:ext>
            </a:extLst>
          </p:cNvPr>
          <p:cNvCxnSpPr>
            <a:cxnSpLocks/>
          </p:cNvCxnSpPr>
          <p:nvPr/>
        </p:nvCxnSpPr>
        <p:spPr>
          <a:xfrm flipH="1">
            <a:off x="11645308" y="3338157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95AE69-F862-FC5A-2D8B-8A30C88D67C2}"/>
              </a:ext>
            </a:extLst>
          </p:cNvPr>
          <p:cNvCxnSpPr>
            <a:cxnSpLocks/>
          </p:cNvCxnSpPr>
          <p:nvPr/>
        </p:nvCxnSpPr>
        <p:spPr>
          <a:xfrm flipH="1">
            <a:off x="11640037" y="3797336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14925AA-D1CC-4BAB-3F23-E2F9D2A0C00F}"/>
              </a:ext>
            </a:extLst>
          </p:cNvPr>
          <p:cNvCxnSpPr>
            <a:cxnSpLocks/>
          </p:cNvCxnSpPr>
          <p:nvPr/>
        </p:nvCxnSpPr>
        <p:spPr>
          <a:xfrm flipH="1">
            <a:off x="11646727" y="4277050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44FF68A-1AC0-123C-83B1-43A0652E7043}"/>
              </a:ext>
            </a:extLst>
          </p:cNvPr>
          <p:cNvCxnSpPr>
            <a:cxnSpLocks/>
          </p:cNvCxnSpPr>
          <p:nvPr/>
        </p:nvCxnSpPr>
        <p:spPr>
          <a:xfrm flipH="1">
            <a:off x="11646727" y="4729055"/>
            <a:ext cx="4717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4B13EE6-41A3-DC1D-532A-B8C1E4F459EE}"/>
              </a:ext>
            </a:extLst>
          </p:cNvPr>
          <p:cNvCxnSpPr>
            <a:cxnSpLocks/>
          </p:cNvCxnSpPr>
          <p:nvPr/>
        </p:nvCxnSpPr>
        <p:spPr>
          <a:xfrm>
            <a:off x="6692412" y="1558093"/>
            <a:ext cx="15909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12D9F32-8835-649B-1B11-E7D3570304E2}"/>
              </a:ext>
            </a:extLst>
          </p:cNvPr>
          <p:cNvCxnSpPr>
            <a:cxnSpLocks/>
          </p:cNvCxnSpPr>
          <p:nvPr/>
        </p:nvCxnSpPr>
        <p:spPr>
          <a:xfrm flipH="1">
            <a:off x="10536546" y="1558093"/>
            <a:ext cx="15833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B53A9AC-603E-CFB1-0819-26D69BD1D7BA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5884539" y="1718846"/>
            <a:ext cx="0" cy="252254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94474F4-38D5-8416-F278-D54041FAE697}"/>
              </a:ext>
            </a:extLst>
          </p:cNvPr>
          <p:cNvCxnSpPr>
            <a:cxnSpLocks/>
          </p:cNvCxnSpPr>
          <p:nvPr/>
        </p:nvCxnSpPr>
        <p:spPr>
          <a:xfrm>
            <a:off x="5871569" y="1962480"/>
            <a:ext cx="5261788" cy="862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D6D88D2-7A6C-CA4E-878A-774BE9BE8F33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11133357" y="1646921"/>
            <a:ext cx="0" cy="31555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E35B442-DE0A-06D7-516B-32952E65DDB4}"/>
              </a:ext>
            </a:extLst>
          </p:cNvPr>
          <p:cNvCxnSpPr>
            <a:cxnSpLocks/>
          </p:cNvCxnSpPr>
          <p:nvPr/>
        </p:nvCxnSpPr>
        <p:spPr>
          <a:xfrm flipV="1">
            <a:off x="10031333" y="1655541"/>
            <a:ext cx="0" cy="31555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7CF7D1B5-B4FE-1E46-AC95-AE5942D346D0}"/>
              </a:ext>
            </a:extLst>
          </p:cNvPr>
          <p:cNvCxnSpPr>
            <a:cxnSpLocks/>
          </p:cNvCxnSpPr>
          <p:nvPr/>
        </p:nvCxnSpPr>
        <p:spPr>
          <a:xfrm flipV="1">
            <a:off x="8796724" y="1639328"/>
            <a:ext cx="0" cy="31555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79B4591-C7AA-8BD0-D591-A0CF4A9F0A36}"/>
              </a:ext>
            </a:extLst>
          </p:cNvPr>
          <p:cNvCxnSpPr>
            <a:cxnSpLocks/>
          </p:cNvCxnSpPr>
          <p:nvPr/>
        </p:nvCxnSpPr>
        <p:spPr>
          <a:xfrm flipV="1">
            <a:off x="7686543" y="1639327"/>
            <a:ext cx="0" cy="315559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52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79C3-BA73-0DC1-F876-984A2BBC6F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Queue Live Coding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1BCB5-1AC5-B234-4E06-1D21BAB94A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58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CC03-E5B3-4BB9-FF54-2107B9601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Графічний процесор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965FB-4E21-BA6E-0BE4-AB974661B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6273822" cy="4351337"/>
          </a:xfrm>
        </p:spPr>
        <p:txBody>
          <a:bodyPr/>
          <a:lstStyle/>
          <a:p>
            <a:r>
              <a:rPr lang="uk-UA" dirty="0"/>
              <a:t>Але як нам програмувати графічного процесора</a:t>
            </a:r>
            <a:r>
              <a:rPr lang="en-US" dirty="0"/>
              <a:t>?</a:t>
            </a:r>
            <a:endParaRPr lang="uk-UA" dirty="0"/>
          </a:p>
          <a:p>
            <a:r>
              <a:rPr lang="uk-UA" dirty="0"/>
              <a:t>Все що я наступно буду пояснювати програмується застосовуючи графічний </a:t>
            </a:r>
            <a:r>
              <a:rPr lang="en-US" dirty="0"/>
              <a:t>API</a:t>
            </a:r>
          </a:p>
          <a:p>
            <a:r>
              <a:rPr lang="uk-UA" dirty="0"/>
              <a:t>Спочатку, нам треба виділити пам</a:t>
            </a:r>
            <a:r>
              <a:rPr lang="en-US" dirty="0"/>
              <a:t>’</a:t>
            </a:r>
            <a:r>
              <a:rPr lang="uk-UA" dirty="0"/>
              <a:t>ять у </a:t>
            </a:r>
            <a:r>
              <a:rPr lang="en-US" dirty="0"/>
              <a:t>VRAM </a:t>
            </a:r>
            <a:r>
              <a:rPr lang="uk-UA" dirty="0"/>
              <a:t>для всіх наших об</a:t>
            </a:r>
            <a:r>
              <a:rPr lang="en-US" dirty="0"/>
              <a:t>’</a:t>
            </a:r>
            <a:r>
              <a:rPr lang="uk-UA" dirty="0"/>
              <a:t>єктів</a:t>
            </a:r>
          </a:p>
          <a:p>
            <a:pPr lvl="1"/>
            <a:r>
              <a:rPr lang="uk-UA" dirty="0"/>
              <a:t>Буфер Вершини</a:t>
            </a:r>
          </a:p>
          <a:p>
            <a:pPr lvl="1"/>
            <a:r>
              <a:rPr lang="uk-UA" dirty="0"/>
              <a:t>Буфер Глибини</a:t>
            </a:r>
            <a:endParaRPr lang="en-US" dirty="0"/>
          </a:p>
          <a:p>
            <a:pPr lvl="1"/>
            <a:r>
              <a:rPr lang="en-US" dirty="0"/>
              <a:t>...</a:t>
            </a:r>
            <a:endParaRPr lang="uk-UA" dirty="0"/>
          </a:p>
          <a:p>
            <a:r>
              <a:rPr lang="uk-UA" dirty="0"/>
              <a:t>Тоді, ми копіюємо вершини та індекси від центрального процесора до графічного</a:t>
            </a:r>
            <a:endParaRPr lang="en-US" dirty="0"/>
          </a:p>
          <a:p>
            <a:pPr lvl="1"/>
            <a:r>
              <a:rPr lang="uk-UA" dirty="0"/>
              <a:t>Ми застосуємо комп</a:t>
            </a:r>
            <a:r>
              <a:rPr lang="en-US" dirty="0"/>
              <a:t>’</a:t>
            </a:r>
            <a:r>
              <a:rPr lang="uk-UA" dirty="0"/>
              <a:t>ютерну шину </a:t>
            </a:r>
            <a:r>
              <a:rPr lang="en-US" dirty="0"/>
              <a:t>PCIe </a:t>
            </a:r>
            <a:r>
              <a:rPr lang="uk-UA" dirty="0"/>
              <a:t>яка переносить біти між </a:t>
            </a:r>
            <a:r>
              <a:rPr lang="en-US" dirty="0"/>
              <a:t>CPU </a:t>
            </a:r>
            <a:r>
              <a:rPr lang="uk-UA" dirty="0"/>
              <a:t>та </a:t>
            </a:r>
            <a:r>
              <a:rPr lang="en-US" dirty="0"/>
              <a:t>GPU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186B0-AD1D-1096-E217-7E140465EEE1}"/>
              </a:ext>
            </a:extLst>
          </p:cNvPr>
          <p:cNvSpPr txBox="1"/>
          <p:nvPr/>
        </p:nvSpPr>
        <p:spPr>
          <a:xfrm>
            <a:off x="10110278" y="4062003"/>
            <a:ext cx="1108953" cy="461665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YouTube Sans"/>
              </a:rPr>
              <a:t>CPU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0B1B09-215A-A302-FA62-66DCB5003253}"/>
              </a:ext>
            </a:extLst>
          </p:cNvPr>
          <p:cNvSpPr txBox="1"/>
          <p:nvPr/>
        </p:nvSpPr>
        <p:spPr>
          <a:xfrm>
            <a:off x="9928695" y="1828800"/>
            <a:ext cx="1543456" cy="738664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en-US" sz="2400" b="1" dirty="0">
                <a:latin typeface="YouTube Sans"/>
              </a:rPr>
              <a:t>GPU</a:t>
            </a: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B978E1B-7ABE-595F-784F-94FA4936A421}"/>
              </a:ext>
            </a:extLst>
          </p:cNvPr>
          <p:cNvSpPr/>
          <p:nvPr/>
        </p:nvSpPr>
        <p:spPr>
          <a:xfrm>
            <a:off x="10032457" y="1916030"/>
            <a:ext cx="350196" cy="564204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17356D-F7EB-C2F0-A5C6-0DF8A375F028}"/>
              </a:ext>
            </a:extLst>
          </p:cNvPr>
          <p:cNvSpPr/>
          <p:nvPr/>
        </p:nvSpPr>
        <p:spPr>
          <a:xfrm>
            <a:off x="10282133" y="2567801"/>
            <a:ext cx="765242" cy="1494197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54704C0-4155-BBAB-4013-CBE3C5FC576E}"/>
              </a:ext>
            </a:extLst>
          </p:cNvPr>
          <p:cNvCxnSpPr/>
          <p:nvPr/>
        </p:nvCxnSpPr>
        <p:spPr>
          <a:xfrm flipV="1">
            <a:off x="10382653" y="2567464"/>
            <a:ext cx="0" cy="14945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45C99C4-BD3E-96FE-CA0A-D77A01C08DD0}"/>
              </a:ext>
            </a:extLst>
          </p:cNvPr>
          <p:cNvCxnSpPr>
            <a:cxnSpLocks/>
          </p:cNvCxnSpPr>
          <p:nvPr/>
        </p:nvCxnSpPr>
        <p:spPr>
          <a:xfrm>
            <a:off x="10959828" y="2567464"/>
            <a:ext cx="0" cy="14945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732C1C1-9647-E7A0-4E62-633DE9C38106}"/>
              </a:ext>
            </a:extLst>
          </p:cNvPr>
          <p:cNvSpPr txBox="1"/>
          <p:nvPr/>
        </p:nvSpPr>
        <p:spPr>
          <a:xfrm>
            <a:off x="10366441" y="3142339"/>
            <a:ext cx="66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YouTube Sans"/>
              </a:rPr>
              <a:t>PCIe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33BD2FD-BDF8-B37C-FF44-3A7625514E29}"/>
              </a:ext>
            </a:extLst>
          </p:cNvPr>
          <p:cNvSpPr/>
          <p:nvPr/>
        </p:nvSpPr>
        <p:spPr>
          <a:xfrm>
            <a:off x="10071365" y="1953479"/>
            <a:ext cx="123220" cy="123217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449AFAC-032F-CC08-6896-DB72AFDA73A5}"/>
              </a:ext>
            </a:extLst>
          </p:cNvPr>
          <p:cNvSpPr/>
          <p:nvPr/>
        </p:nvSpPr>
        <p:spPr>
          <a:xfrm>
            <a:off x="10230251" y="1953479"/>
            <a:ext cx="123220" cy="12321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4023612-D7E4-DB52-7FEB-BB5B530460A9}"/>
              </a:ext>
            </a:extLst>
          </p:cNvPr>
          <p:cNvSpPr/>
          <p:nvPr/>
        </p:nvSpPr>
        <p:spPr>
          <a:xfrm>
            <a:off x="10071365" y="2102317"/>
            <a:ext cx="123220" cy="12321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78500D7-FAAD-649C-0166-41E8F1B00A2D}"/>
              </a:ext>
            </a:extLst>
          </p:cNvPr>
          <p:cNvSpPr/>
          <p:nvPr/>
        </p:nvSpPr>
        <p:spPr>
          <a:xfrm>
            <a:off x="10227008" y="2102317"/>
            <a:ext cx="123220" cy="123217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C08E682-8AEA-959D-B851-EE2E57765E0C}"/>
              </a:ext>
            </a:extLst>
          </p:cNvPr>
          <p:cNvSpPr/>
          <p:nvPr/>
        </p:nvSpPr>
        <p:spPr>
          <a:xfrm>
            <a:off x="7535694" y="3737744"/>
            <a:ext cx="1997405" cy="132556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135415E-7C12-5038-9051-AE98E69EB6D2}"/>
              </a:ext>
            </a:extLst>
          </p:cNvPr>
          <p:cNvSpPr txBox="1"/>
          <p:nvPr/>
        </p:nvSpPr>
        <p:spPr>
          <a:xfrm>
            <a:off x="7535694" y="3737744"/>
            <a:ext cx="959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YouTube Sans"/>
              </a:rPr>
              <a:t>RAM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DD39F6F-595B-F454-53E0-B4EFA648BFBD}"/>
              </a:ext>
            </a:extLst>
          </p:cNvPr>
          <p:cNvSpPr txBox="1"/>
          <p:nvPr/>
        </p:nvSpPr>
        <p:spPr>
          <a:xfrm>
            <a:off x="7658911" y="4107076"/>
            <a:ext cx="1692612" cy="369332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Вершини</a:t>
            </a:r>
            <a:endParaRPr lang="en-US" dirty="0">
              <a:latin typeface="YouTube San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ACB7E5B-08F5-93C5-5617-0CBA6CC7E512}"/>
              </a:ext>
            </a:extLst>
          </p:cNvPr>
          <p:cNvSpPr txBox="1"/>
          <p:nvPr/>
        </p:nvSpPr>
        <p:spPr>
          <a:xfrm>
            <a:off x="7658911" y="4537334"/>
            <a:ext cx="1692612" cy="369332"/>
          </a:xfrm>
          <a:prstGeom prst="rect">
            <a:avLst/>
          </a:prstGeom>
          <a:solidFill>
            <a:srgbClr val="C000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Індекси</a:t>
            </a:r>
            <a:endParaRPr lang="en-US" dirty="0">
              <a:latin typeface="YouTube Sans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4491DE9-E624-0012-8A93-00CBD9813C11}"/>
              </a:ext>
            </a:extLst>
          </p:cNvPr>
          <p:cNvCxnSpPr>
            <a:cxnSpLocks/>
          </p:cNvCxnSpPr>
          <p:nvPr/>
        </p:nvCxnSpPr>
        <p:spPr>
          <a:xfrm>
            <a:off x="9351523" y="4290537"/>
            <a:ext cx="758755" cy="10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6C6E618-E718-9C47-8AE9-EA7D6EBB2D0D}"/>
              </a:ext>
            </a:extLst>
          </p:cNvPr>
          <p:cNvCxnSpPr>
            <a:cxnSpLocks/>
            <a:stCxn id="67" idx="3"/>
            <a:endCxn id="4" idx="1"/>
          </p:cNvCxnSpPr>
          <p:nvPr/>
        </p:nvCxnSpPr>
        <p:spPr>
          <a:xfrm flipV="1">
            <a:off x="9351523" y="4292836"/>
            <a:ext cx="758755" cy="4291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85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CC03-E5B3-4BB9-FF54-2107B9601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Графічний процесор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965FB-4E21-BA6E-0BE4-AB974661B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014233" cy="4351337"/>
          </a:xfrm>
        </p:spPr>
        <p:txBody>
          <a:bodyPr/>
          <a:lstStyle/>
          <a:p>
            <a:r>
              <a:rPr lang="uk-UA" dirty="0"/>
              <a:t>Після цього, ми готові намалювати наші кадри</a:t>
            </a:r>
            <a:endParaRPr lang="en-US" dirty="0"/>
          </a:p>
          <a:p>
            <a:r>
              <a:rPr lang="uk-UA" dirty="0"/>
              <a:t>У центральному процесорі, ми будуємо буфер команд, який зберігає масив графічних команд</a:t>
            </a:r>
          </a:p>
          <a:p>
            <a:r>
              <a:rPr lang="uk-UA" dirty="0"/>
              <a:t>У кожні кадрі, ми будуємо цей буфер, і коли він готовий, ми його висилаємо до </a:t>
            </a:r>
            <a:r>
              <a:rPr lang="en-US" dirty="0"/>
              <a:t>GPU</a:t>
            </a:r>
            <a:endParaRPr lang="uk-UA" dirty="0"/>
          </a:p>
          <a:p>
            <a:r>
              <a:rPr lang="en-US" dirty="0"/>
              <a:t>GPU</a:t>
            </a:r>
            <a:r>
              <a:rPr lang="uk-UA" dirty="0"/>
              <a:t> тоді буде його переробляти паралельно до виконання нашої програми в </a:t>
            </a:r>
            <a:r>
              <a:rPr lang="en-US" dirty="0"/>
              <a:t>CPU</a:t>
            </a:r>
            <a:endParaRPr lang="uk-UA" dirty="0"/>
          </a:p>
          <a:p>
            <a:pPr lvl="1"/>
            <a:r>
              <a:rPr lang="uk-UA" dirty="0"/>
              <a:t>Коли </a:t>
            </a:r>
            <a:r>
              <a:rPr lang="en-US" dirty="0"/>
              <a:t>GPU</a:t>
            </a:r>
            <a:r>
              <a:rPr lang="uk-UA" dirty="0"/>
              <a:t> закінчить, він повідомить </a:t>
            </a:r>
            <a:r>
              <a:rPr lang="en-US" dirty="0"/>
              <a:t>CPU</a:t>
            </a:r>
            <a:r>
              <a:rPr lang="uk-UA" dirty="0"/>
              <a:t> що буфер вже перероблений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186B0-AD1D-1096-E217-7E140465EEE1}"/>
              </a:ext>
            </a:extLst>
          </p:cNvPr>
          <p:cNvSpPr txBox="1"/>
          <p:nvPr/>
        </p:nvSpPr>
        <p:spPr>
          <a:xfrm>
            <a:off x="10110278" y="4062003"/>
            <a:ext cx="1108953" cy="461665"/>
          </a:xfrm>
          <a:prstGeom prst="rect">
            <a:avLst/>
          </a:prstGeom>
          <a:solidFill>
            <a:srgbClr val="6DD9FF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YouTube Sans"/>
              </a:rPr>
              <a:t>CPU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0B1B09-215A-A302-FA62-66DCB5003253}"/>
              </a:ext>
            </a:extLst>
          </p:cNvPr>
          <p:cNvSpPr txBox="1"/>
          <p:nvPr/>
        </p:nvSpPr>
        <p:spPr>
          <a:xfrm>
            <a:off x="9928695" y="1828800"/>
            <a:ext cx="1543456" cy="738664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en-US" sz="2400" b="1" dirty="0">
                <a:latin typeface="YouTube Sans"/>
              </a:rPr>
              <a:t>GPU</a:t>
            </a: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B978E1B-7ABE-595F-784F-94FA4936A421}"/>
              </a:ext>
            </a:extLst>
          </p:cNvPr>
          <p:cNvSpPr/>
          <p:nvPr/>
        </p:nvSpPr>
        <p:spPr>
          <a:xfrm>
            <a:off x="10032457" y="1916030"/>
            <a:ext cx="350196" cy="564204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17356D-F7EB-C2F0-A5C6-0DF8A375F028}"/>
              </a:ext>
            </a:extLst>
          </p:cNvPr>
          <p:cNvSpPr/>
          <p:nvPr/>
        </p:nvSpPr>
        <p:spPr>
          <a:xfrm>
            <a:off x="10282133" y="2567801"/>
            <a:ext cx="765242" cy="1494197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54704C0-4155-BBAB-4013-CBE3C5FC576E}"/>
              </a:ext>
            </a:extLst>
          </p:cNvPr>
          <p:cNvCxnSpPr/>
          <p:nvPr/>
        </p:nvCxnSpPr>
        <p:spPr>
          <a:xfrm flipV="1">
            <a:off x="10382653" y="2567464"/>
            <a:ext cx="0" cy="14945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45C99C4-BD3E-96FE-CA0A-D77A01C08DD0}"/>
              </a:ext>
            </a:extLst>
          </p:cNvPr>
          <p:cNvCxnSpPr>
            <a:cxnSpLocks/>
          </p:cNvCxnSpPr>
          <p:nvPr/>
        </p:nvCxnSpPr>
        <p:spPr>
          <a:xfrm>
            <a:off x="10959828" y="2567464"/>
            <a:ext cx="0" cy="14945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732C1C1-9647-E7A0-4E62-633DE9C38106}"/>
              </a:ext>
            </a:extLst>
          </p:cNvPr>
          <p:cNvSpPr txBox="1"/>
          <p:nvPr/>
        </p:nvSpPr>
        <p:spPr>
          <a:xfrm>
            <a:off x="10366441" y="3142339"/>
            <a:ext cx="66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YouTube Sans"/>
              </a:rPr>
              <a:t>PCIe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33BD2FD-BDF8-B37C-FF44-3A7625514E29}"/>
              </a:ext>
            </a:extLst>
          </p:cNvPr>
          <p:cNvSpPr/>
          <p:nvPr/>
        </p:nvSpPr>
        <p:spPr>
          <a:xfrm>
            <a:off x="10071365" y="1953479"/>
            <a:ext cx="123220" cy="12321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449AFAC-032F-CC08-6896-DB72AFDA73A5}"/>
              </a:ext>
            </a:extLst>
          </p:cNvPr>
          <p:cNvSpPr/>
          <p:nvPr/>
        </p:nvSpPr>
        <p:spPr>
          <a:xfrm>
            <a:off x="10230251" y="1953479"/>
            <a:ext cx="123220" cy="123217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4023612-D7E4-DB52-7FEB-BB5B530460A9}"/>
              </a:ext>
            </a:extLst>
          </p:cNvPr>
          <p:cNvSpPr/>
          <p:nvPr/>
        </p:nvSpPr>
        <p:spPr>
          <a:xfrm>
            <a:off x="10071365" y="2102317"/>
            <a:ext cx="123220" cy="12321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78500D7-FAAD-649C-0166-41E8F1B00A2D}"/>
              </a:ext>
            </a:extLst>
          </p:cNvPr>
          <p:cNvSpPr/>
          <p:nvPr/>
        </p:nvSpPr>
        <p:spPr>
          <a:xfrm>
            <a:off x="10227008" y="2102317"/>
            <a:ext cx="123220" cy="123217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C08E682-8AEA-959D-B851-EE2E57765E0C}"/>
              </a:ext>
            </a:extLst>
          </p:cNvPr>
          <p:cNvSpPr/>
          <p:nvPr/>
        </p:nvSpPr>
        <p:spPr>
          <a:xfrm>
            <a:off x="7535694" y="3737744"/>
            <a:ext cx="1997405" cy="1325562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135415E-7C12-5038-9051-AE98E69EB6D2}"/>
              </a:ext>
            </a:extLst>
          </p:cNvPr>
          <p:cNvSpPr txBox="1"/>
          <p:nvPr/>
        </p:nvSpPr>
        <p:spPr>
          <a:xfrm>
            <a:off x="7535694" y="3737744"/>
            <a:ext cx="959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YouTube Sans"/>
              </a:rPr>
              <a:t>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49D291-F5AB-5C5A-9928-07ED015050E3}"/>
              </a:ext>
            </a:extLst>
          </p:cNvPr>
          <p:cNvSpPr txBox="1"/>
          <p:nvPr/>
        </p:nvSpPr>
        <p:spPr>
          <a:xfrm>
            <a:off x="6942303" y="1057394"/>
            <a:ext cx="277238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Очистити Зображення</a:t>
            </a:r>
            <a:endParaRPr lang="en-US" dirty="0">
              <a:latin typeface="YouTube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FCF9A-971C-190C-F105-911B18CB5773}"/>
              </a:ext>
            </a:extLst>
          </p:cNvPr>
          <p:cNvSpPr txBox="1"/>
          <p:nvPr/>
        </p:nvSpPr>
        <p:spPr>
          <a:xfrm>
            <a:off x="6942303" y="1428336"/>
            <a:ext cx="277238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Прив</a:t>
            </a:r>
            <a:r>
              <a:rPr lang="en-US" dirty="0">
                <a:latin typeface="YouTube Sans"/>
              </a:rPr>
              <a:t>’</a:t>
            </a:r>
            <a:r>
              <a:rPr lang="uk-UA" dirty="0">
                <a:latin typeface="YouTube Sans"/>
              </a:rPr>
              <a:t>язати Буфер Вершин</a:t>
            </a:r>
            <a:endParaRPr lang="en-US" dirty="0">
              <a:latin typeface="YouTub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3C75F-E282-A80E-B4B9-829687F07782}"/>
              </a:ext>
            </a:extLst>
          </p:cNvPr>
          <p:cNvSpPr txBox="1"/>
          <p:nvPr/>
        </p:nvSpPr>
        <p:spPr>
          <a:xfrm>
            <a:off x="6942304" y="1797668"/>
            <a:ext cx="27723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Прив</a:t>
            </a:r>
            <a:r>
              <a:rPr lang="en-US" dirty="0">
                <a:latin typeface="YouTube Sans"/>
              </a:rPr>
              <a:t>’</a:t>
            </a:r>
            <a:r>
              <a:rPr lang="uk-UA" dirty="0">
                <a:latin typeface="YouTube Sans"/>
              </a:rPr>
              <a:t>язати Буфер Індексів</a:t>
            </a:r>
            <a:endParaRPr lang="en-US" dirty="0">
              <a:latin typeface="YouTube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BEF1F-2D4B-F6A7-7C4D-5A326CE75E10}"/>
              </a:ext>
            </a:extLst>
          </p:cNvPr>
          <p:cNvSpPr txBox="1"/>
          <p:nvPr/>
        </p:nvSpPr>
        <p:spPr>
          <a:xfrm>
            <a:off x="6942303" y="2167000"/>
            <a:ext cx="277238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Draw/</a:t>
            </a:r>
            <a:r>
              <a:rPr lang="uk-UA" dirty="0">
                <a:latin typeface="YouTube Sans"/>
              </a:rPr>
              <a:t>Малювати</a:t>
            </a:r>
            <a:endParaRPr lang="en-US" dirty="0">
              <a:latin typeface="YouTube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435259-ABE7-E5D1-69A9-B743D88DE008}"/>
              </a:ext>
            </a:extLst>
          </p:cNvPr>
          <p:cNvSpPr txBox="1"/>
          <p:nvPr/>
        </p:nvSpPr>
        <p:spPr>
          <a:xfrm>
            <a:off x="6942303" y="2536332"/>
            <a:ext cx="277238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ouTube Sans"/>
              </a:rPr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10B240-6C21-8C55-BDD5-A12AB7411C53}"/>
              </a:ext>
            </a:extLst>
          </p:cNvPr>
          <p:cNvSpPr txBox="1"/>
          <p:nvPr/>
        </p:nvSpPr>
        <p:spPr>
          <a:xfrm>
            <a:off x="6942304" y="2905664"/>
            <a:ext cx="277237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Представити</a:t>
            </a:r>
            <a:r>
              <a:rPr lang="en-US" dirty="0">
                <a:latin typeface="YouTube Sans"/>
              </a:rPr>
              <a:t> </a:t>
            </a:r>
            <a:r>
              <a:rPr lang="uk-UA" dirty="0">
                <a:latin typeface="YouTube Sans"/>
              </a:rPr>
              <a:t>Зображення</a:t>
            </a:r>
            <a:endParaRPr lang="en-US" dirty="0">
              <a:latin typeface="YouTub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B88E40-7828-AC91-48DA-53C68DFB9E6E}"/>
              </a:ext>
            </a:extLst>
          </p:cNvPr>
          <p:cNvSpPr txBox="1"/>
          <p:nvPr/>
        </p:nvSpPr>
        <p:spPr>
          <a:xfrm>
            <a:off x="7658911" y="4107076"/>
            <a:ext cx="1692612" cy="369332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latin typeface="YouTube Sans"/>
              </a:rPr>
              <a:t>Команди</a:t>
            </a:r>
            <a:endParaRPr lang="en-US" dirty="0">
              <a:latin typeface="YouTube Sans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ED93CD-C1BD-4A70-8F8C-FE24C2C3C5C8}"/>
              </a:ext>
            </a:extLst>
          </p:cNvPr>
          <p:cNvCxnSpPr>
            <a:cxnSpLocks/>
          </p:cNvCxnSpPr>
          <p:nvPr/>
        </p:nvCxnSpPr>
        <p:spPr>
          <a:xfrm flipV="1">
            <a:off x="7230894" y="3269122"/>
            <a:ext cx="0" cy="10226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7CD0D5B-7100-B51E-7AE0-3092B59A6E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7230894" y="4291742"/>
            <a:ext cx="42801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7150FE63-50FA-2D62-278E-19A54E8284C7}"/>
              </a:ext>
            </a:extLst>
          </p:cNvPr>
          <p:cNvSpPr/>
          <p:nvPr/>
        </p:nvSpPr>
        <p:spPr>
          <a:xfrm>
            <a:off x="6942303" y="1055789"/>
            <a:ext cx="2775623" cy="22198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2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7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Коли ми вказуємо графічному процесорі малювати, як він це справді виконує</a:t>
            </a:r>
            <a:r>
              <a:rPr lang="en-US" dirty="0"/>
              <a:t>?</a:t>
            </a:r>
          </a:p>
          <a:p>
            <a:r>
              <a:rPr lang="uk-UA" dirty="0"/>
              <a:t>Є два точки зору яких я буду переходити щоби зрозуміти відповідь на це питання</a:t>
            </a:r>
          </a:p>
          <a:p>
            <a:pPr lvl="1"/>
            <a:r>
              <a:rPr lang="uk-UA" dirty="0"/>
              <a:t>Точка зору </a:t>
            </a:r>
            <a:r>
              <a:rPr lang="en-US" dirty="0"/>
              <a:t>API (</a:t>
            </a:r>
            <a:r>
              <a:rPr lang="uk-UA" dirty="0"/>
              <a:t>як логічно воно має відбутися)</a:t>
            </a:r>
            <a:endParaRPr lang="en-US" dirty="0"/>
          </a:p>
          <a:p>
            <a:pPr lvl="1"/>
            <a:r>
              <a:rPr lang="uk-UA" dirty="0"/>
              <a:t>Точка зору самого процесора (як процесор справді це виконує)</a:t>
            </a:r>
          </a:p>
          <a:p>
            <a:r>
              <a:rPr lang="uk-UA" dirty="0"/>
              <a:t>Спочатку подивимося як </a:t>
            </a:r>
            <a:r>
              <a:rPr lang="en-US" dirty="0"/>
              <a:t>API </a:t>
            </a:r>
            <a:r>
              <a:rPr lang="uk-UA" dirty="0"/>
              <a:t>очікує що трикутник малюється. Будемо дивитися на життя трикутника через </a:t>
            </a:r>
            <a:r>
              <a:rPr lang="uk-UA" b="1" dirty="0"/>
              <a:t>графічного конвеєра</a:t>
            </a:r>
            <a:r>
              <a:rPr lang="en-US" b="1" dirty="0"/>
              <a:t>/graphics pipeline</a:t>
            </a:r>
            <a:endParaRPr lang="uk-UA" b="1" dirty="0"/>
          </a:p>
        </p:txBody>
      </p:sp>
    </p:spTree>
    <p:extLst>
      <p:ext uri="{BB962C8B-B14F-4D97-AF65-F5344CB8AC3E}">
        <p14:creationId xmlns:p14="http://schemas.microsoft.com/office/powerpoint/2010/main" val="198387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Вхідний асемблер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450213" cy="4351337"/>
          </a:xfrm>
        </p:spPr>
        <p:txBody>
          <a:bodyPr>
            <a:normAutofit/>
          </a:bodyPr>
          <a:lstStyle/>
          <a:p>
            <a:r>
              <a:rPr lang="uk-UA" dirty="0"/>
              <a:t>Перша стадія графічного конвеєра називається </a:t>
            </a:r>
            <a:r>
              <a:rPr lang="uk-UA" b="1" dirty="0"/>
              <a:t>Вхідний асемблер</a:t>
            </a:r>
            <a:r>
              <a:rPr lang="en-US" b="1" dirty="0"/>
              <a:t>/Input Assembler</a:t>
            </a:r>
            <a:endParaRPr lang="uk-UA" b="1" dirty="0"/>
          </a:p>
          <a:p>
            <a:r>
              <a:rPr lang="ru-RU" dirty="0"/>
              <a:t>На цій стадії графічний процесор зчитує всі наші вершини, використовуючи прив'язані буфери та аргументи в команді Draw</a:t>
            </a:r>
            <a:endParaRPr lang="uk-UA" dirty="0"/>
          </a:p>
          <a:p>
            <a:r>
              <a:rPr lang="uk-UA" dirty="0"/>
              <a:t>Команда </a:t>
            </a:r>
            <a:r>
              <a:rPr lang="en-US" dirty="0"/>
              <a:t>Draw </a:t>
            </a:r>
            <a:r>
              <a:rPr lang="uk-UA" dirty="0"/>
              <a:t>вказує кількість індексів у меші, звідки ми хочемо починати читання індексів та вершин, і т.д.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1B9861-6EAF-6CA1-5637-F21392F63BE5}"/>
              </a:ext>
            </a:extLst>
          </p:cNvPr>
          <p:cNvSpPr txBox="1"/>
          <p:nvPr/>
        </p:nvSpPr>
        <p:spPr>
          <a:xfrm>
            <a:off x="10097311" y="1972934"/>
            <a:ext cx="1543456" cy="738664"/>
          </a:xfrm>
          <a:prstGeom prst="rect">
            <a:avLst/>
          </a:prstGeom>
          <a:solidFill>
            <a:srgbClr val="FF9393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en-US" sz="2400" b="1" dirty="0">
                <a:latin typeface="YouTube Sans"/>
              </a:rPr>
              <a:t>GPU</a:t>
            </a: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4062F1-819F-C609-E131-5D6638A82150}"/>
              </a:ext>
            </a:extLst>
          </p:cNvPr>
          <p:cNvSpPr/>
          <p:nvPr/>
        </p:nvSpPr>
        <p:spPr>
          <a:xfrm>
            <a:off x="7140100" y="1828800"/>
            <a:ext cx="2795081" cy="2220686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1C8C05-4623-878C-755F-7A1A8ACE7723}"/>
              </a:ext>
            </a:extLst>
          </p:cNvPr>
          <p:cNvSpPr txBox="1"/>
          <p:nvPr/>
        </p:nvSpPr>
        <p:spPr>
          <a:xfrm>
            <a:off x="7068767" y="4122907"/>
            <a:ext cx="3962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Draw(int </a:t>
            </a:r>
            <a:r>
              <a:rPr lang="en-US" dirty="0" err="1">
                <a:latin typeface="Consolas" panose="020B0609020204030204" pitchFamily="49" charset="0"/>
              </a:rPr>
              <a:t>IndexCount</a:t>
            </a:r>
            <a:r>
              <a:rPr lang="en-US" dirty="0"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latin typeface="Consolas" panose="020B0609020204030204" pitchFamily="49" charset="0"/>
              </a:rPr>
              <a:t>	 int </a:t>
            </a:r>
            <a:r>
              <a:rPr lang="en-US" dirty="0" err="1">
                <a:latin typeface="Consolas" panose="020B0609020204030204" pitchFamily="49" charset="0"/>
              </a:rPr>
              <a:t>StartIndexLocation</a:t>
            </a:r>
            <a:r>
              <a:rPr lang="en-US" dirty="0"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latin typeface="Consolas" panose="020B0609020204030204" pitchFamily="49" charset="0"/>
              </a:rPr>
              <a:t>	 int </a:t>
            </a:r>
            <a:r>
              <a:rPr lang="en-US" dirty="0" err="1">
                <a:latin typeface="Consolas" panose="020B0609020204030204" pitchFamily="49" charset="0"/>
              </a:rPr>
              <a:t>StartVertexLocation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D09315-A6A3-AD9F-954A-9CB37C32E27F}"/>
              </a:ext>
            </a:extLst>
          </p:cNvPr>
          <p:cNvSpPr txBox="1"/>
          <p:nvPr/>
        </p:nvSpPr>
        <p:spPr>
          <a:xfrm>
            <a:off x="7470842" y="1972934"/>
            <a:ext cx="440987" cy="36933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42C2C2-1589-DD5E-15DD-060DADF82F14}"/>
              </a:ext>
            </a:extLst>
          </p:cNvPr>
          <p:cNvSpPr txBox="1"/>
          <p:nvPr/>
        </p:nvSpPr>
        <p:spPr>
          <a:xfrm>
            <a:off x="7911829" y="1972934"/>
            <a:ext cx="440987" cy="36933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2726A6-88E4-1129-BA6E-DCD48E67A2C8}"/>
              </a:ext>
            </a:extLst>
          </p:cNvPr>
          <p:cNvSpPr txBox="1"/>
          <p:nvPr/>
        </p:nvSpPr>
        <p:spPr>
          <a:xfrm>
            <a:off x="8352816" y="1972934"/>
            <a:ext cx="440987" cy="36933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v2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47E2B3-7AE0-C7C2-5D3B-BCC71DD0BA58}"/>
              </a:ext>
            </a:extLst>
          </p:cNvPr>
          <p:cNvSpPr txBox="1"/>
          <p:nvPr/>
        </p:nvSpPr>
        <p:spPr>
          <a:xfrm>
            <a:off x="8793804" y="1972934"/>
            <a:ext cx="298316" cy="36933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75CA3D-9CA6-6EB0-65E4-3466CB43C89F}"/>
              </a:ext>
            </a:extLst>
          </p:cNvPr>
          <p:cNvSpPr txBox="1"/>
          <p:nvPr/>
        </p:nvSpPr>
        <p:spPr>
          <a:xfrm>
            <a:off x="9092120" y="1972934"/>
            <a:ext cx="440987" cy="36933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vn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C88F14-883E-5C7B-60A6-BEF2775ECBB5}"/>
              </a:ext>
            </a:extLst>
          </p:cNvPr>
          <p:cNvSpPr txBox="1"/>
          <p:nvPr/>
        </p:nvSpPr>
        <p:spPr>
          <a:xfrm>
            <a:off x="7470842" y="2533100"/>
            <a:ext cx="440987" cy="369332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i0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ACE9CD-B03F-0E88-B1F2-B7CC2CA85753}"/>
              </a:ext>
            </a:extLst>
          </p:cNvPr>
          <p:cNvSpPr txBox="1"/>
          <p:nvPr/>
        </p:nvSpPr>
        <p:spPr>
          <a:xfrm>
            <a:off x="7911829" y="2533100"/>
            <a:ext cx="440987" cy="369332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i1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00E77F-6D09-BC1F-341C-6555E6031ECE}"/>
              </a:ext>
            </a:extLst>
          </p:cNvPr>
          <p:cNvSpPr txBox="1"/>
          <p:nvPr/>
        </p:nvSpPr>
        <p:spPr>
          <a:xfrm>
            <a:off x="8352816" y="2533100"/>
            <a:ext cx="440987" cy="369332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i2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5DD89D-8879-1397-58C1-7A40EE9E3E67}"/>
              </a:ext>
            </a:extLst>
          </p:cNvPr>
          <p:cNvSpPr txBox="1"/>
          <p:nvPr/>
        </p:nvSpPr>
        <p:spPr>
          <a:xfrm>
            <a:off x="8793804" y="2533100"/>
            <a:ext cx="298316" cy="369332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815DA7-7838-9DD2-88A7-8BB1908F7BB9}"/>
              </a:ext>
            </a:extLst>
          </p:cNvPr>
          <p:cNvSpPr txBox="1"/>
          <p:nvPr/>
        </p:nvSpPr>
        <p:spPr>
          <a:xfrm>
            <a:off x="9092120" y="2533100"/>
            <a:ext cx="440987" cy="369332"/>
          </a:xfrm>
          <a:prstGeom prst="rect">
            <a:avLst/>
          </a:prstGeom>
          <a:solidFill>
            <a:srgbClr val="C0000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in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B6FFC1-79C0-C79F-97B3-96E377F5C8F0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8573310" y="2902432"/>
            <a:ext cx="0" cy="5265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3F7CDE6-96B9-BE62-8F8C-56F9F0754386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7230894" y="2157600"/>
            <a:ext cx="2399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0CB1D6-E0F4-4C47-6188-0AA68E7FC616}"/>
              </a:ext>
            </a:extLst>
          </p:cNvPr>
          <p:cNvCxnSpPr/>
          <p:nvPr/>
        </p:nvCxnSpPr>
        <p:spPr>
          <a:xfrm>
            <a:off x="7230894" y="2157600"/>
            <a:ext cx="0" cy="140272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0FC714-0DC7-C81C-B1CF-DF98F0130CFC}"/>
              </a:ext>
            </a:extLst>
          </p:cNvPr>
          <p:cNvCxnSpPr>
            <a:cxnSpLocks/>
          </p:cNvCxnSpPr>
          <p:nvPr/>
        </p:nvCxnSpPr>
        <p:spPr>
          <a:xfrm flipH="1">
            <a:off x="8573310" y="3429000"/>
            <a:ext cx="188068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F8901A8-5546-E3C8-C980-2BCAB4C9B9B9}"/>
              </a:ext>
            </a:extLst>
          </p:cNvPr>
          <p:cNvCxnSpPr>
            <a:cxnSpLocks/>
          </p:cNvCxnSpPr>
          <p:nvPr/>
        </p:nvCxnSpPr>
        <p:spPr>
          <a:xfrm>
            <a:off x="10453991" y="3429000"/>
            <a:ext cx="0" cy="107363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ED9C728-02D2-D9C1-F41E-0EF9FC9DA8E1}"/>
              </a:ext>
            </a:extLst>
          </p:cNvPr>
          <p:cNvCxnSpPr>
            <a:cxnSpLocks/>
          </p:cNvCxnSpPr>
          <p:nvPr/>
        </p:nvCxnSpPr>
        <p:spPr>
          <a:xfrm flipH="1" flipV="1">
            <a:off x="7230894" y="3560323"/>
            <a:ext cx="3741907" cy="85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CDB8DDC-4AC1-3CBB-EFE7-17E2C398B252}"/>
              </a:ext>
            </a:extLst>
          </p:cNvPr>
          <p:cNvCxnSpPr>
            <a:cxnSpLocks/>
          </p:cNvCxnSpPr>
          <p:nvPr/>
        </p:nvCxnSpPr>
        <p:spPr>
          <a:xfrm>
            <a:off x="10967482" y="3568910"/>
            <a:ext cx="18289" cy="12713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2D6280F-798D-2CC9-85AC-52057DCEF65A}"/>
              </a:ext>
            </a:extLst>
          </p:cNvPr>
          <p:cNvCxnSpPr>
            <a:cxnSpLocks/>
          </p:cNvCxnSpPr>
          <p:nvPr/>
        </p:nvCxnSpPr>
        <p:spPr>
          <a:xfrm flipH="1">
            <a:off x="10869038" y="4840309"/>
            <a:ext cx="11673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17DD753-53D9-2854-2865-A6B7CB72B3D1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533107" y="2157600"/>
            <a:ext cx="56420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A633290-9E3A-F17C-A388-59F9426E45B6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9533107" y="2506811"/>
            <a:ext cx="564204" cy="2109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C53CB93-009B-DD44-F6E2-5DC1DA6D57D3}"/>
              </a:ext>
            </a:extLst>
          </p:cNvPr>
          <p:cNvSpPr txBox="1"/>
          <p:nvPr/>
        </p:nvSpPr>
        <p:spPr>
          <a:xfrm>
            <a:off x="7140100" y="3709851"/>
            <a:ext cx="121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YouTube Sans"/>
              </a:rPr>
              <a:t>VRAM</a:t>
            </a:r>
          </a:p>
        </p:txBody>
      </p:sp>
    </p:spTree>
    <p:extLst>
      <p:ext uri="{BB962C8B-B14F-4D97-AF65-F5344CB8AC3E}">
        <p14:creationId xmlns:p14="http://schemas.microsoft.com/office/powerpoint/2010/main" val="45463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0FA-20E6-6471-7B0B-F7CAA9A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Вершинний шейдер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C2283-E1D3-2DF4-9F34-F51CD8DE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3" y="1828800"/>
            <a:ext cx="5316172" cy="4613564"/>
          </a:xfrm>
        </p:spPr>
        <p:txBody>
          <a:bodyPr>
            <a:normAutofit/>
          </a:bodyPr>
          <a:lstStyle/>
          <a:p>
            <a:r>
              <a:rPr lang="uk-UA" dirty="0"/>
              <a:t>Прочитані вершини тоді вислані до стадії </a:t>
            </a:r>
            <a:r>
              <a:rPr lang="uk-UA" b="1" dirty="0"/>
              <a:t>Вершинний шейдер</a:t>
            </a:r>
            <a:r>
              <a:rPr lang="en-US" b="1" dirty="0"/>
              <a:t>/Vertex Shader</a:t>
            </a:r>
            <a:endParaRPr lang="uk-UA" b="1" dirty="0"/>
          </a:p>
          <a:p>
            <a:pPr lvl="1"/>
            <a:r>
              <a:rPr lang="uk-UA" dirty="0"/>
              <a:t>Це перша програмована стадія конвеєра</a:t>
            </a:r>
          </a:p>
          <a:p>
            <a:r>
              <a:rPr lang="uk-UA" b="1" dirty="0"/>
              <a:t>Шейдер</a:t>
            </a:r>
            <a:r>
              <a:rPr lang="en-US" b="1" dirty="0"/>
              <a:t>/Shader</a:t>
            </a:r>
            <a:r>
              <a:rPr lang="uk-UA" b="1" dirty="0"/>
              <a:t> </a:t>
            </a:r>
            <a:r>
              <a:rPr lang="uk-UA" dirty="0"/>
              <a:t>– це програма яка здійснюється в графічному процесорі</a:t>
            </a:r>
          </a:p>
          <a:p>
            <a:pPr lvl="1"/>
            <a:r>
              <a:rPr lang="uk-UA" dirty="0"/>
              <a:t>Шейдери написані для обробляння одного елемента, але викликані щоби обробляти масиву елементів</a:t>
            </a:r>
          </a:p>
          <a:p>
            <a:r>
              <a:rPr lang="uk-UA" dirty="0"/>
              <a:t>Вхід до шейдера це одна вершина, а вихід перетворена вершина</a:t>
            </a:r>
          </a:p>
          <a:p>
            <a:pPr lvl="1"/>
            <a:r>
              <a:rPr lang="uk-UA" dirty="0"/>
              <a:t>У нашому коді, ми просто множимо положення всіх вершин з матрицею, але ми б могли як не будь інше їх перетворювати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1B9861-6EAF-6CA1-5637-F21392F63BE5}"/>
              </a:ext>
            </a:extLst>
          </p:cNvPr>
          <p:cNvSpPr txBox="1"/>
          <p:nvPr/>
        </p:nvSpPr>
        <p:spPr>
          <a:xfrm>
            <a:off x="8375709" y="2907169"/>
            <a:ext cx="1756572" cy="1107996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latin typeface="YouTube Sans"/>
            </a:endParaRPr>
          </a:p>
          <a:p>
            <a:pPr algn="ctr"/>
            <a:r>
              <a:rPr lang="uk-UA" sz="2400" b="1" dirty="0">
                <a:latin typeface="YouTube Sans"/>
              </a:rPr>
              <a:t>Вершинний</a:t>
            </a:r>
            <a:endParaRPr lang="en-US" sz="2400" b="1" dirty="0">
              <a:latin typeface="YouTube Sans"/>
            </a:endParaRPr>
          </a:p>
          <a:p>
            <a:pPr algn="ctr"/>
            <a:r>
              <a:rPr lang="uk-UA" sz="2400" b="1" dirty="0">
                <a:latin typeface="YouTube Sans"/>
              </a:rPr>
              <a:t>шейдер</a:t>
            </a:r>
            <a:endParaRPr lang="en-US" sz="2400" b="1" dirty="0">
              <a:latin typeface="YouTube Sans"/>
            </a:endParaRPr>
          </a:p>
          <a:p>
            <a:pPr algn="ctr"/>
            <a:endParaRPr lang="en-US" sz="900" b="1" dirty="0">
              <a:latin typeface="YouTube San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4CA906-CED6-61B9-B5A5-37487FF8F0C5}"/>
              </a:ext>
            </a:extLst>
          </p:cNvPr>
          <p:cNvSpPr/>
          <p:nvPr/>
        </p:nvSpPr>
        <p:spPr>
          <a:xfrm>
            <a:off x="7045493" y="2685906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D5BB07-8CC5-6BEC-6DE5-7BCE9C03D6F2}"/>
              </a:ext>
            </a:extLst>
          </p:cNvPr>
          <p:cNvSpPr/>
          <p:nvPr/>
        </p:nvSpPr>
        <p:spPr>
          <a:xfrm>
            <a:off x="7618381" y="2756432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8FF8C7E-D050-FB30-8EB4-DD9DCB4AB8E7}"/>
              </a:ext>
            </a:extLst>
          </p:cNvPr>
          <p:cNvSpPr/>
          <p:nvPr/>
        </p:nvSpPr>
        <p:spPr>
          <a:xfrm>
            <a:off x="7550287" y="3430724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7E685E-C746-5C7B-1196-F03A00570C24}"/>
              </a:ext>
            </a:extLst>
          </p:cNvPr>
          <p:cNvSpPr/>
          <p:nvPr/>
        </p:nvSpPr>
        <p:spPr>
          <a:xfrm>
            <a:off x="6820196" y="3070800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A67EC80-A1A8-E3C6-C39B-772650AC8315}"/>
              </a:ext>
            </a:extLst>
          </p:cNvPr>
          <p:cNvSpPr/>
          <p:nvPr/>
        </p:nvSpPr>
        <p:spPr>
          <a:xfrm>
            <a:off x="7037449" y="3493506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A4FC0C-FEF4-7768-9640-8A9178B4DE1A}"/>
              </a:ext>
            </a:extLst>
          </p:cNvPr>
          <p:cNvSpPr/>
          <p:nvPr/>
        </p:nvSpPr>
        <p:spPr>
          <a:xfrm>
            <a:off x="6593735" y="3894770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A6739A3-76F0-8AC8-288D-FE75143054E5}"/>
              </a:ext>
            </a:extLst>
          </p:cNvPr>
          <p:cNvSpPr/>
          <p:nvPr/>
        </p:nvSpPr>
        <p:spPr>
          <a:xfrm>
            <a:off x="7550287" y="4034490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ABD0B3B-F441-50D5-C600-4A46F44FF72C}"/>
              </a:ext>
            </a:extLst>
          </p:cNvPr>
          <p:cNvSpPr/>
          <p:nvPr/>
        </p:nvSpPr>
        <p:spPr>
          <a:xfrm>
            <a:off x="7295556" y="3141325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6CF0F2A-5FAD-D158-F479-ABC45217B222}"/>
              </a:ext>
            </a:extLst>
          </p:cNvPr>
          <p:cNvSpPr/>
          <p:nvPr/>
        </p:nvSpPr>
        <p:spPr>
          <a:xfrm>
            <a:off x="7037449" y="4301106"/>
            <a:ext cx="136188" cy="141051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535D90B0-A4BC-1CB6-4B97-1097CF89A6D4}"/>
              </a:ext>
            </a:extLst>
          </p:cNvPr>
          <p:cNvSpPr/>
          <p:nvPr/>
        </p:nvSpPr>
        <p:spPr>
          <a:xfrm>
            <a:off x="7866121" y="3170684"/>
            <a:ext cx="493898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Arrow: Right 74">
            <a:extLst>
              <a:ext uri="{FF2B5EF4-FFF2-40B4-BE49-F238E27FC236}">
                <a16:creationId xmlns:a16="http://schemas.microsoft.com/office/drawing/2014/main" id="{C9B715C5-C796-6CE5-D1B9-4253F52B234B}"/>
              </a:ext>
            </a:extLst>
          </p:cNvPr>
          <p:cNvSpPr/>
          <p:nvPr/>
        </p:nvSpPr>
        <p:spPr>
          <a:xfrm>
            <a:off x="10147972" y="3204259"/>
            <a:ext cx="444816" cy="59397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BA705381-B534-7F28-3D98-16E431E640F8}"/>
              </a:ext>
            </a:extLst>
          </p:cNvPr>
          <p:cNvSpPr/>
          <p:nvPr/>
        </p:nvSpPr>
        <p:spPr>
          <a:xfrm>
            <a:off x="10764307" y="2304442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FA92621A-0E39-5DE5-588F-69CB8428024A}"/>
              </a:ext>
            </a:extLst>
          </p:cNvPr>
          <p:cNvSpPr/>
          <p:nvPr/>
        </p:nvSpPr>
        <p:spPr>
          <a:xfrm>
            <a:off x="11222898" y="256668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F8816181-1AB3-5EA3-63F0-7CECB811E764}"/>
              </a:ext>
            </a:extLst>
          </p:cNvPr>
          <p:cNvSpPr/>
          <p:nvPr/>
        </p:nvSpPr>
        <p:spPr>
          <a:xfrm>
            <a:off x="11643629" y="3072130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73D1C75C-ADB7-5D1C-934C-C59A01D456A0}"/>
              </a:ext>
            </a:extLst>
          </p:cNvPr>
          <p:cNvSpPr/>
          <p:nvPr/>
        </p:nvSpPr>
        <p:spPr>
          <a:xfrm>
            <a:off x="10193065" y="2757763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EAC2C67B-2602-42A7-BC07-C86B667B84D9}"/>
              </a:ext>
            </a:extLst>
          </p:cNvPr>
          <p:cNvSpPr/>
          <p:nvPr/>
        </p:nvSpPr>
        <p:spPr>
          <a:xfrm>
            <a:off x="10757812" y="3365868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21C965E6-59BD-BCD0-A5A6-644435D6F0B4}"/>
              </a:ext>
            </a:extLst>
          </p:cNvPr>
          <p:cNvSpPr/>
          <p:nvPr/>
        </p:nvSpPr>
        <p:spPr>
          <a:xfrm>
            <a:off x="10708724" y="4200484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F5E37C57-0FDE-73C0-CFD5-9C7BB19F4D7C}"/>
              </a:ext>
            </a:extLst>
          </p:cNvPr>
          <p:cNvSpPr/>
          <p:nvPr/>
        </p:nvSpPr>
        <p:spPr>
          <a:xfrm>
            <a:off x="11542932" y="3944639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7013F516-8DD8-C8DF-516B-8326B6BACD51}"/>
              </a:ext>
            </a:extLst>
          </p:cNvPr>
          <p:cNvSpPr/>
          <p:nvPr/>
        </p:nvSpPr>
        <p:spPr>
          <a:xfrm>
            <a:off x="10881699" y="258762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EE16C439-61C5-3293-3AB2-7736A8543940}"/>
              </a:ext>
            </a:extLst>
          </p:cNvPr>
          <p:cNvSpPr/>
          <p:nvPr/>
        </p:nvSpPr>
        <p:spPr>
          <a:xfrm>
            <a:off x="11058449" y="3875445"/>
            <a:ext cx="136188" cy="141051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6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4" grpId="0" animBg="1"/>
      <p:bldP spid="75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905B-8D2D-A859-FE78-ED9C0FA29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Життя трикутника – Вершинний шейдер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87AE6-1E10-876D-67AA-9F31FF45D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126" y="1958665"/>
            <a:ext cx="5286732" cy="336995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22D628-DC60-255B-1D32-824B7E9D9E89}"/>
              </a:ext>
            </a:extLst>
          </p:cNvPr>
          <p:cNvSpPr/>
          <p:nvPr/>
        </p:nvSpPr>
        <p:spPr>
          <a:xfrm>
            <a:off x="1307602" y="1958665"/>
            <a:ext cx="2307609" cy="8450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7D9EA6-AF02-788A-1A6C-40EB3A442B75}"/>
              </a:ext>
            </a:extLst>
          </p:cNvPr>
          <p:cNvSpPr/>
          <p:nvPr/>
        </p:nvSpPr>
        <p:spPr>
          <a:xfrm>
            <a:off x="1307601" y="2857595"/>
            <a:ext cx="2374222" cy="84509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57D35B-7F41-E86D-A5FD-6D33F89CBAF1}"/>
              </a:ext>
            </a:extLst>
          </p:cNvPr>
          <p:cNvSpPr/>
          <p:nvPr/>
        </p:nvSpPr>
        <p:spPr>
          <a:xfrm>
            <a:off x="1307601" y="3756525"/>
            <a:ext cx="1883716" cy="3310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554ABD-7759-A898-8219-F06D6475F4CB}"/>
              </a:ext>
            </a:extLst>
          </p:cNvPr>
          <p:cNvSpPr/>
          <p:nvPr/>
        </p:nvSpPr>
        <p:spPr>
          <a:xfrm>
            <a:off x="1550126" y="4668610"/>
            <a:ext cx="5042024" cy="3310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5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23890</TotalTime>
  <Words>2501</Words>
  <Application>Microsoft Office PowerPoint</Application>
  <PresentationFormat>Widescreen</PresentationFormat>
  <Paragraphs>447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Cambria Math</vt:lpstr>
      <vt:lpstr>Century Schoolbook</vt:lpstr>
      <vt:lpstr>Consolas</vt:lpstr>
      <vt:lpstr>Wingdings 2</vt:lpstr>
      <vt:lpstr>YouTube Sans</vt:lpstr>
      <vt:lpstr>View</vt:lpstr>
      <vt:lpstr>Графічний процесор: Пояснено</vt:lpstr>
      <vt:lpstr>Графічний процесор</vt:lpstr>
      <vt:lpstr>Графічний процесор - VRAM</vt:lpstr>
      <vt:lpstr>Графічний процесор</vt:lpstr>
      <vt:lpstr>Графічний процесор</vt:lpstr>
      <vt:lpstr>Життя трикутника</vt:lpstr>
      <vt:lpstr>Життя трикутника – Вхідний асемблер</vt:lpstr>
      <vt:lpstr>Життя трикутника – Вершинний шейдер</vt:lpstr>
      <vt:lpstr>Життя трикутника – Вершинний шейдер</vt:lpstr>
      <vt:lpstr>Життя трикутника – Пост-обробка вершин</vt:lpstr>
      <vt:lpstr>Життя трикутника – Растеризатор</vt:lpstr>
      <vt:lpstr>Життя трикутника – Піксельний шейдер</vt:lpstr>
      <vt:lpstr>Життя трикутника – Піксельний шейдер</vt:lpstr>
      <vt:lpstr>Життя трикутника – Піксельний шейдер</vt:lpstr>
      <vt:lpstr>Життя трикутника – Об’єднання виходів</vt:lpstr>
      <vt:lpstr>Життя трикутника – Об’єднання виходів</vt:lpstr>
      <vt:lpstr>Життя трикутника – Об’єднання виходів</vt:lpstr>
      <vt:lpstr>Життя трикутника </vt:lpstr>
      <vt:lpstr>Схема процесора</vt:lpstr>
      <vt:lpstr>SIMD</vt:lpstr>
      <vt:lpstr>SIMD</vt:lpstr>
      <vt:lpstr>SIMD</vt:lpstr>
      <vt:lpstr>SIMD</vt:lpstr>
      <vt:lpstr>Текстурний блок/Texture Unit</vt:lpstr>
      <vt:lpstr>Блок обчислювання/Compute Unit</vt:lpstr>
      <vt:lpstr>Масив шейдерів</vt:lpstr>
      <vt:lpstr>Графічний процесор</vt:lpstr>
      <vt:lpstr>Життя трикутника #2 </vt:lpstr>
      <vt:lpstr>Життя трикутника #2 </vt:lpstr>
      <vt:lpstr>Життя трикутника #2 </vt:lpstr>
      <vt:lpstr>Життя трикутника #2 </vt:lpstr>
      <vt:lpstr>Життя трикутника #2 </vt:lpstr>
      <vt:lpstr>Життя трикутника #2 </vt:lpstr>
      <vt:lpstr>Життя трикутника #2 </vt:lpstr>
      <vt:lpstr>Життя трикутника #2 </vt:lpstr>
      <vt:lpstr>Queue Live 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Rasterization</dc:title>
  <dc:creator>Szlachtycz, Ihor</dc:creator>
  <cp:lastModifiedBy>Michael Smith</cp:lastModifiedBy>
  <cp:revision>47</cp:revision>
  <dcterms:created xsi:type="dcterms:W3CDTF">2022-06-14T01:17:22Z</dcterms:created>
  <dcterms:modified xsi:type="dcterms:W3CDTF">2023-07-27T14:10:08Z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HeaderLocations">
    <vt:lpwstr>Office Theme:8</vt:lpwstr>
  </property>
  <property fmtid="{D5CDD505-2E9C-101B-9397-08002B2CF9AE}" pid="3" name="ClassificationContentMarkingHeaderText">
    <vt:lpwstr>[AMD Official Use Only - General]</vt:lpwstr>
  </property>
  <property fmtid="{D5CDD505-2E9C-101B-9397-08002B2CF9AE}" pid="4" name="MSIP_Label_64e4cbe8-b4f6-45dc-bcba-6123dfd2d8bf_Enabled">
    <vt:lpwstr>true</vt:lpwstr>
  </property>
  <property fmtid="{D5CDD505-2E9C-101B-9397-08002B2CF9AE}" pid="5" name="MSIP_Label_64e4cbe8-b4f6-45dc-bcba-6123dfd2d8bf_SetDate">
    <vt:lpwstr>2022-06-14T01:17:30Z</vt:lpwstr>
  </property>
  <property fmtid="{D5CDD505-2E9C-101B-9397-08002B2CF9AE}" pid="6" name="MSIP_Label_64e4cbe8-b4f6-45dc-bcba-6123dfd2d8bf_Method">
    <vt:lpwstr>Privileged</vt:lpwstr>
  </property>
  <property fmtid="{D5CDD505-2E9C-101B-9397-08002B2CF9AE}" pid="7" name="MSIP_Label_64e4cbe8-b4f6-45dc-bcba-6123dfd2d8bf_Name">
    <vt:lpwstr>Non-Business-AIP 2.0</vt:lpwstr>
  </property>
  <property fmtid="{D5CDD505-2E9C-101B-9397-08002B2CF9AE}" pid="8" name="MSIP_Label_64e4cbe8-b4f6-45dc-bcba-6123dfd2d8bf_SiteId">
    <vt:lpwstr>3dd8961f-e488-4e60-8e11-a82d994e183d</vt:lpwstr>
  </property>
  <property fmtid="{D5CDD505-2E9C-101B-9397-08002B2CF9AE}" pid="9" name="MSIP_Label_64e4cbe8-b4f6-45dc-bcba-6123dfd2d8bf_ActionId">
    <vt:lpwstr>97fa61d7-6a96-46c5-9141-9f5f080051d6</vt:lpwstr>
  </property>
  <property fmtid="{D5CDD505-2E9C-101B-9397-08002B2CF9AE}" pid="10" name="MSIP_Label_64e4cbe8-b4f6-45dc-bcba-6123dfd2d8bf_ContentBits">
    <vt:lpwstr>0</vt:lpwstr>
  </property>
</Properties>
</file>

<file path=docProps/thumbnail.jpeg>
</file>